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sldIdLst>
    <p:sldId id="256" r:id="rId3"/>
    <p:sldId id="257" r:id="rId4"/>
    <p:sldId id="258" r:id="rId5"/>
    <p:sldId id="372" r:id="rId6"/>
    <p:sldId id="373" r:id="rId7"/>
    <p:sldId id="259" r:id="rId8"/>
    <p:sldId id="260" r:id="rId9"/>
    <p:sldId id="262" r:id="rId10"/>
    <p:sldId id="261" r:id="rId11"/>
    <p:sldId id="263" r:id="rId12"/>
    <p:sldId id="297" r:id="rId13"/>
    <p:sldId id="298" r:id="rId14"/>
    <p:sldId id="299" r:id="rId15"/>
    <p:sldId id="300" r:id="rId16"/>
    <p:sldId id="264" r:id="rId17"/>
    <p:sldId id="265" r:id="rId18"/>
    <p:sldId id="266" r:id="rId19"/>
    <p:sldId id="267" r:id="rId20"/>
    <p:sldId id="268" r:id="rId21"/>
    <p:sldId id="269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301" r:id="rId46"/>
    <p:sldId id="302" r:id="rId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3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01F24-B49E-F91D-AE41-5972E9886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651C3-E0E7-72A6-DEC9-45F5ACBEF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6AD87-D50B-857C-0FD4-E17EF3EE6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A1D6C-B84D-479A-97B5-BA7961A17C4D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F3D28-EBE3-5E41-68A4-8E3CE668A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86255-3D15-554C-D694-7AE483BBC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5A7B-7594-4828-84EE-747DF47D86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8895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40F90E-8998-922F-B415-BE0B81465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A1D6C-B84D-479A-97B5-BA7961A17C4D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35D3E-6BDF-8D61-5CB3-470323A06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DAC4E-1348-5674-AFC2-9FAF4C40D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5A7B-7594-4828-84EE-747DF47D86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58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DFCDB-9EF2-A027-6A87-74705FB42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258C5-0FEF-DCE4-9B23-1D3011858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FB681E-A0E6-2673-50F2-45B28B041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EA0737-1952-9C3B-9BC1-73BB79F8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A1D6C-B84D-479A-97B5-BA7961A17C4D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CFA07-4D94-176D-E789-54B8481E4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11E6B-79C0-9848-F479-21C55ADF7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5A7B-7594-4828-84EE-747DF47D86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7631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E97B2-5332-0EED-6F73-AFD0F8B75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A2F487-A6E4-F355-C908-FD48F1D3AD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054EB-FA89-1C31-1D52-2B11DE230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E8A4A-D507-0D9B-3874-B3A169AF5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A1D6C-B84D-479A-97B5-BA7961A17C4D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90A71-4AD0-6755-F28B-99CFA6D32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87F3F-5297-3864-350E-C2ECD01ED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5A7B-7594-4828-84EE-747DF47D86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545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8776A-D500-72CD-20D6-57F3BC1DE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DAFDE-E521-7C69-264A-D61DE1D5D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883F3-824C-0CF2-8A73-3E6A061D1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A1D6C-B84D-479A-97B5-BA7961A17C4D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83233-6844-8BF9-3F28-0EEF7A1DD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D5DFD-8B42-2512-6425-A61ACC435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5A7B-7594-4828-84EE-747DF47D86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820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66B9CF-D275-8400-F595-53D04B6EE5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4DD4E-DE54-3B31-CD87-14F029BD2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92BD3-1B6A-B7D7-0939-6465CA03A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A1D6C-B84D-479A-97B5-BA7961A17C4D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86F3F-37AB-383B-32C0-A2CD0832E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17426-510C-F3FB-ABC1-3DBF5058C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5A7B-7594-4828-84EE-747DF47D86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7405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9A427-4399-32CC-B973-CA2B459B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>
            <a:normAutofit/>
          </a:bodyPr>
          <a:lstStyle>
            <a:lvl1pPr>
              <a:defRPr sz="2400" b="1"/>
            </a:lvl1pPr>
          </a:lstStyle>
          <a:p>
            <a:r>
              <a:rPr lang="en-GB" dirty="0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985BE9-88CE-D9DA-30FD-5AC04C566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636F-CBAC-454F-ADD4-24436CA477E8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85E91-C124-4BBA-38D5-C20FE4B7C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236F9-CF35-BB6E-B721-E2D9CC87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973A7-20F8-4FB3-BFF4-B81E159476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861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B4C2C-47F4-7C47-CD9E-989E3012B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0405C-D72F-8B88-5A25-055413A70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AE6FC-CD73-8D37-4755-3D26EAC82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29EF-829F-4FC1-9B76-539F27AE9C6F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33DAB-9202-BAD7-A3ED-EAE899BDC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3FC65-79A6-33FD-66F3-B33D0153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560A8-EA40-41D2-A958-3CA53105C5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37950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130F-1EA7-86F1-0693-E0654842D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45D5F-B633-E66F-94A0-832E71FB5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9C542-4EFD-B5AC-A954-F1B89B9E0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29EF-829F-4FC1-9B76-539F27AE9C6F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C3FC9-95D9-DACF-5CF9-11CB49669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FC907-520C-D7C7-6F08-3A418A3B9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560A8-EA40-41D2-A958-3CA53105C5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3347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375CF-2786-EBEA-EB12-FE886E49F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D5968-A625-343C-A06E-10B385250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07704-65F9-F399-DBB7-DDD330246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29EF-829F-4FC1-9B76-539F27AE9C6F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21B2-79CC-477C-338B-E271580D3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91D89-2D1C-EB81-2ED7-018D00CD2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560A8-EA40-41D2-A958-3CA53105C5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06294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2F17-D330-D774-E02F-0497C2CC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EB8EA-7FC2-8758-1C22-3A64332FCE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3BD1D-3100-380A-27FA-E309EC7B5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267AE-687C-586A-1A0E-FCC40A15A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29EF-829F-4FC1-9B76-539F27AE9C6F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240E8-DC84-98D1-5352-B08C782B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F4796-B2A0-2F2A-2A95-1D1B83DD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560A8-EA40-41D2-A958-3CA53105C5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590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81217-A64F-11CF-0107-A1AE3399E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83005-5177-AE8D-0E72-D78DDCA44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79923-6E7A-9E9F-02D9-6CDC7EBA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A1D6C-B84D-479A-97B5-BA7961A17C4D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1C649-04A0-4CBF-2833-BFC79F4D2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4F573-C0BA-B3DA-4B81-1E82AFB2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5A7B-7594-4828-84EE-747DF47D86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1608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C6E10-2A9D-CE35-1304-361F1F8BA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0FFD4-633F-4C63-E46B-F2D7CB9F3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A0EA73-2894-AA55-A18A-970D38AC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3A0E7C-C91D-8879-1527-20B80CF598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6D333-3AED-F242-0F52-3B1BAB0CD0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8423AB-B81A-5E07-CF04-12354D70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29EF-829F-4FC1-9B76-539F27AE9C6F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CCF356-B483-B3D5-4323-2FC3CF03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94297C-5088-2647-B7AD-A949A3AD9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560A8-EA40-41D2-A958-3CA53105C5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1784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D89DB-0684-A53F-A22A-B49F23D1B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1FC454-D0E6-C0E1-56A9-203ED655C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29EF-829F-4FC1-9B76-539F27AE9C6F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04D407-0D67-402C-0B24-8D14FADF7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62014-5C99-941D-19BA-EB189D6C1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560A8-EA40-41D2-A958-3CA53105C5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751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9AAD3E-4ABC-C76D-0219-E24CFE389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29EF-829F-4FC1-9B76-539F27AE9C6F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4DFEA9-4745-EC83-FEC4-BFC7FD242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50627-97E8-9124-5EC0-15AC57B4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560A8-EA40-41D2-A958-3CA53105C5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1009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DDF95-1D58-D973-7D66-EC5CDDA9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97484-9623-0A74-C5C1-33BEF7170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A8564-B4FD-760E-F9BF-A8EAE728E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8775E-C0BB-C793-7379-1BB8AE230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29EF-829F-4FC1-9B76-539F27AE9C6F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8DA1A1-955C-7C3D-C589-42BAA338D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00825-26F5-F76E-A171-4A5DB1C9F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560A8-EA40-41D2-A958-3CA53105C5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03102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2F6E-1C10-FFC9-9248-9598C06E8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B5EAE6-56D0-8C1E-082C-2D81F82247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AEE488-4BF9-1C28-B7B1-C0379EE7C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3929B1-C5BF-69C0-423A-802143744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29EF-829F-4FC1-9B76-539F27AE9C6F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94058-2046-5B30-36D7-E7F9A86DA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43C2AD-4E83-D75F-7CBD-DD5BF5BA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560A8-EA40-41D2-A958-3CA53105C5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99481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E01E0-5807-8548-C366-9F14D25DD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D5833A-698A-D7A7-2E65-7F24A52D1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B3CB6-DC6E-4442-872A-93EB720B3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29EF-829F-4FC1-9B76-539F27AE9C6F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6E9ED-A5B3-8559-227A-539CD411B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6A033-67CA-D6B5-4572-3280B8B53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560A8-EA40-41D2-A958-3CA53105C5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17021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1F1F81-1B90-6C26-0182-BF242BDE8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D2795-404F-B14D-39E7-04E6DEEF9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CF7E7-8C96-5F63-C5A2-389C8F198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29EF-829F-4FC1-9B76-539F27AE9C6F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AFB2E-57CE-F927-5D8C-34586143D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411DC-581A-D491-19B2-07747D52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560A8-EA40-41D2-A958-3CA53105C5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7826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D6017-A4BC-66DB-3703-E84A1B12B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065B4-86F2-21FF-3999-FA407B1C5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DED82-ABF1-9972-C24D-189B8AB15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A1D6C-B84D-479A-97B5-BA7961A17C4D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EC71E-A1F9-3593-3D0A-75C8A929B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3D085-76FE-6783-45C4-573CAE98F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5A7B-7594-4828-84EE-747DF47D86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282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1D3BC-EA0C-4FFD-C1E0-225E01A3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D863A-E3B5-4E4B-3C02-7A09560A63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847B6B-2AAB-84B7-96D5-10104F796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D5638B-CF0F-D0EE-051D-3C05EC95D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A1D6C-B84D-479A-97B5-BA7961A17C4D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D3D1F-D9EF-B418-0ABA-30F28A202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DB503-B689-03AD-21D8-7FC9EFFD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5A7B-7594-4828-84EE-747DF47D86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098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31664-0B07-1878-EE95-A16E8A67E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5F4C3-5B26-C8B4-E8DD-4E40C334E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5A49CE-AF51-E19B-F7E8-50C4F810F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A3AD2A-B593-6F31-BDB9-A1B5163A7C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9FEB74-3AFB-4AF9-97C7-B13E9FDF6B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3C4D9-9EC8-B7B6-3F92-6F0E4B236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A1D6C-B84D-479A-97B5-BA7961A17C4D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692434-678C-8ACE-3582-B943D0C32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00E7A6-4DB1-DA30-F277-E5EBDD6AE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5A7B-7594-4828-84EE-747DF47D86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822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97A19-EB92-B442-8D72-C344ED08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5453D4-17C4-692B-94F4-02297720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A1D6C-B84D-479A-97B5-BA7961A17C4D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8F6041-CB15-7E80-4894-B876E9E22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4FA44-88A5-318A-5292-4639A9B0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5A7B-7594-4828-84EE-747DF47D86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9475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97A19-EB92-B442-8D72-C344ED087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>
            <a:normAutofit/>
          </a:bodyPr>
          <a:lstStyle>
            <a:lvl1pPr>
              <a:defRPr sz="2400" b="1"/>
            </a:lvl1pPr>
          </a:lstStyle>
          <a:p>
            <a:r>
              <a:rPr lang="en-GB" dirty="0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5453D4-17C4-692B-94F4-02297720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A1D6C-B84D-479A-97B5-BA7961A17C4D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8F6041-CB15-7E80-4894-B876E9E22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4FA44-88A5-318A-5292-4639A9B0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5A7B-7594-4828-84EE-747DF47D86F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3D0EE-9D0B-F1F0-376E-7A78688ADFE2}"/>
              </a:ext>
            </a:extLst>
          </p:cNvPr>
          <p:cNvSpPr txBox="1"/>
          <p:nvPr userDrawn="1"/>
        </p:nvSpPr>
        <p:spPr>
          <a:xfrm>
            <a:off x="8239372" y="3866912"/>
            <a:ext cx="127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Comments:</a:t>
            </a:r>
            <a:endParaRPr lang="ru-RU" b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8DC7505-82CC-AEED-940B-68E22CFDA5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35358" y="4236244"/>
            <a:ext cx="4410207" cy="2120106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8F3544-B25C-B40F-6742-E875BD3BD213}"/>
              </a:ext>
            </a:extLst>
          </p:cNvPr>
          <p:cNvSpPr txBox="1"/>
          <p:nvPr userDrawn="1"/>
        </p:nvSpPr>
        <p:spPr>
          <a:xfrm>
            <a:off x="7869783" y="1694895"/>
            <a:ext cx="35827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i="0" dirty="0"/>
              <a:t>Sensitivity/Area (10</a:t>
            </a:r>
            <a:r>
              <a:rPr lang="en-US" b="1" i="0" baseline="30000" dirty="0"/>
              <a:t>3</a:t>
            </a:r>
            <a:r>
              <a:rPr lang="en-US" b="1" i="0" baseline="0" dirty="0"/>
              <a:t> * </a:t>
            </a:r>
            <a:r>
              <a:rPr lang="en-US" b="1" i="0" baseline="0" dirty="0" err="1"/>
              <a:t>uC</a:t>
            </a:r>
            <a:r>
              <a:rPr lang="en-US" b="1" i="0" baseline="0" dirty="0"/>
              <a:t>/(</a:t>
            </a:r>
            <a:r>
              <a:rPr lang="en-US" b="1" i="0" baseline="0" dirty="0" err="1"/>
              <a:t>Gy</a:t>
            </a:r>
            <a:r>
              <a:rPr lang="en-US" b="1" i="0" baseline="0" dirty="0"/>
              <a:t>*cm</a:t>
            </a:r>
            <a:r>
              <a:rPr lang="en-US" b="1" i="0" baseline="30000" dirty="0"/>
              <a:t>2</a:t>
            </a:r>
            <a:r>
              <a:rPr lang="en-US" b="1" i="0" baseline="0" dirty="0"/>
              <a:t>)):</a:t>
            </a:r>
            <a:endParaRPr lang="ru-RU" b="1" i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6CC491B-F5C9-4C4E-8B78-47F08571E8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92744" y="2076688"/>
            <a:ext cx="3336790" cy="9144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9214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6FB96-5DCE-2903-AF42-577DBCBC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92EF3-9525-EC4B-C578-7774D7694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A1D6C-B84D-479A-97B5-BA7961A17C4D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1D918B-994F-9B7B-0600-09B560373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8E3D96-1670-5292-F33C-A146CC4D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5A7B-7594-4828-84EE-747DF47D86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434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925BB-C4E7-588B-5FB6-2519A431A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6D6A4-C750-6902-FDAD-3A25A233C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A1D6C-B84D-479A-97B5-BA7961A17C4D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73E8B-A3F3-E9D1-975A-3B737248D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A1965-8862-DEB0-746D-908BC774E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5A7B-7594-4828-84EE-747DF47D86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836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18A2C9-727E-2695-D7AF-F385DA885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A8065-565D-77B9-7205-20CA8A205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BAB73-C663-EF88-7702-B3312B3570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A1D6C-B84D-479A-97B5-BA7961A17C4D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D0342-D1B5-BC4F-206C-E64D7AA36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9BFF9-4042-F81D-2A57-374742D4B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D5A7B-7594-4828-84EE-747DF47D86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9051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74" r:id="rId8"/>
    <p:sldLayoutId id="2147483661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37C42E-1AA5-4909-526C-A701199CD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3C7AB-FCFD-94A1-CF9B-36D09F778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CBF35-1791-A69A-00EF-24A7E381BD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A29EF-829F-4FC1-9B76-539F27AE9C6F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DB971-0A60-E040-8ED2-5380F62BD2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6F1FA-CB8D-3EFB-BF10-C07B1BFB5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560A8-EA40-41D2-A958-3CA53105C5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736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wmf"/><Relationship Id="rId7" Type="http://schemas.openxmlformats.org/officeDocument/2006/relationships/image" Target="../media/image26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wmf"/><Relationship Id="rId7" Type="http://schemas.openxmlformats.org/officeDocument/2006/relationships/image" Target="../media/image31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8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wmf"/><Relationship Id="rId7" Type="http://schemas.openxmlformats.org/officeDocument/2006/relationships/image" Target="../media/image38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0.bin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wmf"/><Relationship Id="rId7" Type="http://schemas.openxmlformats.org/officeDocument/2006/relationships/image" Target="../media/image43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46.wmf"/><Relationship Id="rId7" Type="http://schemas.openxmlformats.org/officeDocument/2006/relationships/image" Target="../media/image49.png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w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50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wmf"/><Relationship Id="rId7" Type="http://schemas.openxmlformats.org/officeDocument/2006/relationships/image" Target="../media/image53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29.bin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wmf"/><Relationship Id="rId4" Type="http://schemas.openxmlformats.org/officeDocument/2006/relationships/oleObject" Target="../embeddings/oleObject3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wmf"/><Relationship Id="rId4" Type="http://schemas.openxmlformats.org/officeDocument/2006/relationships/oleObject" Target="../embeddings/oleObject34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wmf"/><Relationship Id="rId7" Type="http://schemas.openxmlformats.org/officeDocument/2006/relationships/image" Target="../media/image62.w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61.wmf"/><Relationship Id="rId4" Type="http://schemas.openxmlformats.org/officeDocument/2006/relationships/oleObject" Target="../embeddings/oleObject36.bin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wmf"/><Relationship Id="rId4" Type="http://schemas.openxmlformats.org/officeDocument/2006/relationships/oleObject" Target="../embeddings/oleObject39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wmf"/><Relationship Id="rId7" Type="http://schemas.openxmlformats.org/officeDocument/2006/relationships/image" Target="../media/image69.w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68.wmf"/><Relationship Id="rId4" Type="http://schemas.openxmlformats.org/officeDocument/2006/relationships/oleObject" Target="../embeddings/oleObject41.bin"/><Relationship Id="rId9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2.wmf"/><Relationship Id="rId7" Type="http://schemas.openxmlformats.org/officeDocument/2006/relationships/image" Target="../media/image74.w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4.bin"/><Relationship Id="rId9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image" Target="../media/image77.wmf"/><Relationship Id="rId7" Type="http://schemas.openxmlformats.org/officeDocument/2006/relationships/image" Target="../media/image79.wmf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9.x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78.wmf"/><Relationship Id="rId4" Type="http://schemas.openxmlformats.org/officeDocument/2006/relationships/oleObject" Target="../embeddings/oleObject47.bin"/><Relationship Id="rId9" Type="http://schemas.openxmlformats.org/officeDocument/2006/relationships/image" Target="../media/image80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oleObject" Target="../embeddings/oleObject50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wmf"/><Relationship Id="rId4" Type="http://schemas.openxmlformats.org/officeDocument/2006/relationships/oleObject" Target="../embeddings/oleObject51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3" Type="http://schemas.openxmlformats.org/officeDocument/2006/relationships/image" Target="../media/image83.wmf"/><Relationship Id="rId7" Type="http://schemas.openxmlformats.org/officeDocument/2006/relationships/image" Target="../media/image85.wmf"/><Relationship Id="rId2" Type="http://schemas.openxmlformats.org/officeDocument/2006/relationships/oleObject" Target="../embeddings/oleObject5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84.wmf"/><Relationship Id="rId4" Type="http://schemas.openxmlformats.org/officeDocument/2006/relationships/oleObject" Target="../embeddings/oleObject53.bin"/><Relationship Id="rId9" Type="http://schemas.openxmlformats.org/officeDocument/2006/relationships/image" Target="../media/image8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wmf"/><Relationship Id="rId4" Type="http://schemas.openxmlformats.org/officeDocument/2006/relationships/oleObject" Target="../embeddings/oleObject5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58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wmf"/><Relationship Id="rId4" Type="http://schemas.openxmlformats.org/officeDocument/2006/relationships/oleObject" Target="../embeddings/oleObject59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60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wmf"/><Relationship Id="rId4" Type="http://schemas.openxmlformats.org/officeDocument/2006/relationships/oleObject" Target="../embeddings/oleObject61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oleObject" Target="../embeddings/oleObject6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wmf"/><Relationship Id="rId4" Type="http://schemas.openxmlformats.org/officeDocument/2006/relationships/oleObject" Target="../embeddings/oleObject63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oleObject" Target="../embeddings/oleObject64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wmf"/><Relationship Id="rId4" Type="http://schemas.openxmlformats.org/officeDocument/2006/relationships/oleObject" Target="../embeddings/oleObject65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oleObject" Target="../embeddings/oleObject66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wmf"/><Relationship Id="rId4" Type="http://schemas.openxmlformats.org/officeDocument/2006/relationships/oleObject" Target="../embeddings/oleObject67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69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oleObject" Target="../embeddings/oleObject70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wmf"/><Relationship Id="rId4" Type="http://schemas.openxmlformats.org/officeDocument/2006/relationships/oleObject" Target="../embeddings/oleObject7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oleObject" Target="../embeddings/oleObject7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73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oleObject" Target="../embeddings/oleObject74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wmf"/><Relationship Id="rId4" Type="http://schemas.openxmlformats.org/officeDocument/2006/relationships/oleObject" Target="../embeddings/oleObject75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oleObject" Target="../embeddings/oleObject76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77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oleObject" Target="../embeddings/oleObject78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wmf"/><Relationship Id="rId4" Type="http://schemas.openxmlformats.org/officeDocument/2006/relationships/oleObject" Target="../embeddings/oleObject79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oleObject" Target="../embeddings/oleObject80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wmf"/><Relationship Id="rId4" Type="http://schemas.openxmlformats.org/officeDocument/2006/relationships/oleObject" Target="../embeddings/oleObject81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oleObject" Target="../embeddings/oleObject8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wmf"/><Relationship Id="rId4" Type="http://schemas.openxmlformats.org/officeDocument/2006/relationships/oleObject" Target="../embeddings/oleObject83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7.bin"/><Relationship Id="rId3" Type="http://schemas.openxmlformats.org/officeDocument/2006/relationships/image" Target="../media/image115.wmf"/><Relationship Id="rId7" Type="http://schemas.openxmlformats.org/officeDocument/2006/relationships/image" Target="../media/image117.wmf"/><Relationship Id="rId2" Type="http://schemas.openxmlformats.org/officeDocument/2006/relationships/oleObject" Target="../embeddings/oleObject8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86.bin"/><Relationship Id="rId5" Type="http://schemas.openxmlformats.org/officeDocument/2006/relationships/image" Target="../media/image116.wmf"/><Relationship Id="rId4" Type="http://schemas.openxmlformats.org/officeDocument/2006/relationships/oleObject" Target="../embeddings/oleObject85.bin"/><Relationship Id="rId9" Type="http://schemas.openxmlformats.org/officeDocument/2006/relationships/image" Target="../media/image118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oleObject" Target="../embeddings/oleObject88.bin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wmf"/><Relationship Id="rId7" Type="http://schemas.openxmlformats.org/officeDocument/2006/relationships/image" Target="../media/image11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wmf"/><Relationship Id="rId7" Type="http://schemas.openxmlformats.org/officeDocument/2006/relationships/image" Target="../media/image16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wmf"/><Relationship Id="rId7" Type="http://schemas.openxmlformats.org/officeDocument/2006/relationships/image" Target="../media/image21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519FF-0DBC-0965-99CD-F52CBDAFB4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Report on Electrical </a:t>
            </a:r>
            <a:r>
              <a:rPr lang="en-US" sz="4800" dirty="0" err="1"/>
              <a:t>Characterisation</a:t>
            </a:r>
            <a:r>
              <a:rPr lang="en-US" sz="4800" dirty="0"/>
              <a:t> of Thin Film Transistors based on Organic Semiconductor TMTES:PS under X-ray radiation</a:t>
            </a:r>
            <a:endParaRPr lang="ru-RU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9B09D-82F4-AB9D-5628-067C2AD036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batch contains samples with four TMTES:PS ratios: 17:3, 9:1, 19:1 and 39:1. The goal of this experimental research is to calculate the sensitivity per pixel area of the devices and to </a:t>
            </a:r>
            <a:r>
              <a:rPr lang="en-US" dirty="0" err="1"/>
              <a:t>analyse</a:t>
            </a:r>
            <a:r>
              <a:rPr lang="en-US" dirty="0"/>
              <a:t> the dependence of its value on the ratio,</a:t>
            </a:r>
          </a:p>
        </p:txBody>
      </p:sp>
    </p:spTree>
    <p:extLst>
      <p:ext uri="{BB962C8B-B14F-4D97-AF65-F5344CB8AC3E}">
        <p14:creationId xmlns:p14="http://schemas.microsoft.com/office/powerpoint/2010/main" val="366745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1A2B3-D3F3-DA10-277E-F09C34D08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Sample5_device11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7BD87-508E-EF34-26EB-35C458C45D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transfer characteristics before the X-ray measurements barely differ from the ones after the radiation.</a:t>
            </a:r>
          </a:p>
          <a:p>
            <a:r>
              <a:rPr lang="en-US" dirty="0"/>
              <a:t>Here it is clearly seen that after some seconds of radiation, |</a:t>
            </a:r>
            <a:r>
              <a:rPr lang="en-US" dirty="0" err="1"/>
              <a:t>IDrain</a:t>
            </a:r>
            <a:r>
              <a:rPr lang="en-US" dirty="0"/>
              <a:t>| starts decrease even though the radiation is still ON. Such tendency is more evident for the last peaks (3</a:t>
            </a:r>
            <a:r>
              <a:rPr lang="en-US" baseline="30000" dirty="0"/>
              <a:t>rd</a:t>
            </a:r>
            <a:r>
              <a:rPr lang="en-US" dirty="0"/>
              <a:t> and 4</a:t>
            </a:r>
            <a:r>
              <a:rPr lang="en-US" baseline="30000" dirty="0"/>
              <a:t>th</a:t>
            </a:r>
            <a:r>
              <a:rPr lang="en-US" dirty="0"/>
              <a:t>). To briefly mention this form in subsequent devices, such anomaly was called as “</a:t>
            </a:r>
            <a:r>
              <a:rPr lang="en-US" b="1" dirty="0"/>
              <a:t>decreasing peaks</a:t>
            </a:r>
            <a:r>
              <a:rPr lang="en-US" dirty="0"/>
              <a:t>”.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1B757-9B13-C9B9-EE18-0145CE949F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6.2±0.3</a:t>
            </a:r>
            <a:endParaRPr lang="ru-RU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B208162-0229-C508-9F75-53FCC55116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701103"/>
              </p:ext>
            </p:extLst>
          </p:nvPr>
        </p:nvGraphicFramePr>
        <p:xfrm>
          <a:off x="3758458" y="228554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8458" y="228554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F2109B3-68E5-5967-5A69-538B342FB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1865155"/>
              </p:ext>
            </p:extLst>
          </p:nvPr>
        </p:nvGraphicFramePr>
        <p:xfrm>
          <a:off x="0" y="3429000"/>
          <a:ext cx="4704762" cy="36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3429000"/>
                        <a:ext cx="4704762" cy="36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B7E4E4B-F563-30C2-D5E1-0ECCF4BD83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579878"/>
              </p:ext>
            </p:extLst>
          </p:nvPr>
        </p:nvGraphicFramePr>
        <p:xfrm>
          <a:off x="-35029" y="228554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35029" y="228554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813C8B1-96EA-19DE-6282-EDC6EDACCC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43" y="3185710"/>
            <a:ext cx="2966400" cy="185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7EAB07-BF25-8724-DA86-094EF3860C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43" y="4880400"/>
            <a:ext cx="2966400" cy="19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9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98D19-1FED-9E90-1E02-782D988F6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Sample6_device00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3C3DB-CCF1-91CB-284D-C611DCD1FD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transfer characteristics are noticeably altered before the X-ray measurements (the </a:t>
            </a:r>
            <a:r>
              <a:rPr lang="en-US" dirty="0" err="1"/>
              <a:t>trfSat</a:t>
            </a:r>
            <a:r>
              <a:rPr lang="en-US" dirty="0"/>
              <a:t> curve is shifted towards positive </a:t>
            </a:r>
            <a:r>
              <a:rPr lang="en-US" dirty="0" err="1"/>
              <a:t>VGate</a:t>
            </a:r>
            <a:r>
              <a:rPr lang="en-US" dirty="0"/>
              <a:t>) decreasing the SS and ON/OFF ratio.</a:t>
            </a:r>
          </a:p>
          <a:p>
            <a:r>
              <a:rPr lang="en-US" dirty="0"/>
              <a:t> While the first peak seems normal, the subsequent “decreasing peaks” are present.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495A08-CF81-8995-0EDD-F38A1462D3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2.1±0.4</a:t>
            </a:r>
            <a:r>
              <a:rPr lang="ru-RU" dirty="0"/>
              <a:t>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6AAEA0-0764-7D1D-E960-4975363143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739516"/>
              </p:ext>
            </p:extLst>
          </p:nvPr>
        </p:nvGraphicFramePr>
        <p:xfrm>
          <a:off x="-35029" y="270084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5029" y="270084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8CDCEC3-0EDF-9224-B087-BFF27771D5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755961"/>
              </p:ext>
            </p:extLst>
          </p:nvPr>
        </p:nvGraphicFramePr>
        <p:xfrm>
          <a:off x="0" y="3429000"/>
          <a:ext cx="4704762" cy="36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3429000"/>
                        <a:ext cx="4704762" cy="36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17D6042-DCDF-3091-47FD-6046313547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2838"/>
              </p:ext>
            </p:extLst>
          </p:nvPr>
        </p:nvGraphicFramePr>
        <p:xfrm>
          <a:off x="3758458" y="270084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58458" y="270084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E051018-9F30-06F6-198B-A36EC68883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800" y="3247444"/>
            <a:ext cx="2966400" cy="185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9DA0A1-0103-2961-7342-2A223F23A5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800" y="4900604"/>
            <a:ext cx="2966400" cy="19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83E2-B013-20A8-A2FE-722CB766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Sample6_device01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83855-9595-CB0B-E058-0F40D248DC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X-ray measurements of this device were not finished, but it is seen that here the |</a:t>
            </a:r>
            <a:r>
              <a:rPr lang="en-US" dirty="0" err="1"/>
              <a:t>IDrain</a:t>
            </a:r>
            <a:r>
              <a:rPr lang="en-US" dirty="0"/>
              <a:t>| peaks are positive.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9915-F876-CEFD-04D3-CEAACAA444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-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70F7EF1-01D2-2330-CDE7-EF7533498D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005134"/>
              </p:ext>
            </p:extLst>
          </p:nvPr>
        </p:nvGraphicFramePr>
        <p:xfrm>
          <a:off x="124547" y="57650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4547" y="57650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5E4AAF1-1346-4E7F-0650-A4926E3148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476857"/>
              </p:ext>
            </p:extLst>
          </p:nvPr>
        </p:nvGraphicFramePr>
        <p:xfrm>
          <a:off x="3449638" y="344828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49638" y="344828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7813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0E69-2EE9-C488-D70E-18F1F39C8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Sample6_devie10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1AB0B-9A1F-2406-7BF6-4B5F17ABE1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transfer characteristics are barely altered before the X-ray measurements.</a:t>
            </a:r>
          </a:p>
          <a:p>
            <a:r>
              <a:rPr lang="en-US" dirty="0"/>
              <a:t>While the first peak seems normal, the subsequent “decreasing peaks” are present.</a:t>
            </a:r>
            <a:endParaRPr lang="ru-RU" dirty="0"/>
          </a:p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641C3-6D79-FD89-8894-26053737F8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2.0±0.4</a:t>
            </a:r>
            <a:r>
              <a:rPr lang="ru-RU" dirty="0"/>
              <a:t>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B0920E2-7C86-0376-CAF1-B73E4DE07A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2247526"/>
              </p:ext>
            </p:extLst>
          </p:nvPr>
        </p:nvGraphicFramePr>
        <p:xfrm>
          <a:off x="197283" y="503671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7283" y="503671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18A7030-D01D-A939-67B8-6DBC2E7670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07149"/>
              </p:ext>
            </p:extLst>
          </p:nvPr>
        </p:nvGraphicFramePr>
        <p:xfrm>
          <a:off x="197283" y="3502025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7283" y="3502025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2F47A28-BF3F-D511-5DA9-405A90B19C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781378"/>
              </p:ext>
            </p:extLst>
          </p:nvPr>
        </p:nvGraphicFramePr>
        <p:xfrm>
          <a:off x="3865274" y="50165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65274" y="50165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21A5076-F964-6E3A-9C39-1D5E5C5F61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569" y="3190975"/>
            <a:ext cx="2966400" cy="185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954E1E-2968-5308-156A-DACDAE0758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569" y="4880400"/>
            <a:ext cx="2966400" cy="19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99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DAD0A-B830-9A39-99A1-A6436BFC8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Sample6_device11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3CA3D-6351-AA11-277C-C9FD97F422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35358" y="4236244"/>
            <a:ext cx="4656642" cy="2486674"/>
          </a:xfrm>
        </p:spPr>
        <p:txBody>
          <a:bodyPr>
            <a:normAutofit/>
          </a:bodyPr>
          <a:lstStyle/>
          <a:p>
            <a:r>
              <a:rPr lang="en-US" dirty="0"/>
              <a:t>The transfer characteristics are noticeably altered before the X-ray measurements (the </a:t>
            </a:r>
            <a:r>
              <a:rPr lang="en-US" dirty="0" err="1"/>
              <a:t>trfSat</a:t>
            </a:r>
            <a:r>
              <a:rPr lang="en-US" dirty="0"/>
              <a:t> curve is shifted towards +</a:t>
            </a:r>
            <a:r>
              <a:rPr lang="en-US" dirty="0" err="1"/>
              <a:t>VGate</a:t>
            </a:r>
            <a:r>
              <a:rPr lang="en-US" dirty="0"/>
              <a:t>) with decreasing SS and ON/OFF ratio.</a:t>
            </a:r>
          </a:p>
          <a:p>
            <a:r>
              <a:rPr lang="en-US" dirty="0"/>
              <a:t>Here the “decreasing peaks” are exposed even at the first peak with intensifying tendency. At the last peak, |</a:t>
            </a:r>
            <a:r>
              <a:rPr lang="en-US" dirty="0" err="1"/>
              <a:t>IDrain</a:t>
            </a:r>
            <a:r>
              <a:rPr lang="en-US" dirty="0"/>
              <a:t>| starts to decrease even at the beginning of radiation.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4D6E3-5235-8C86-B604-2FE3DBBE41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4.11±0.04</a:t>
            </a:r>
            <a:r>
              <a:rPr lang="ru-RU" dirty="0"/>
              <a:t>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315A88A-3B01-3ED5-E4F3-861AC9DB2E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639908"/>
              </p:ext>
            </p:extLst>
          </p:nvPr>
        </p:nvGraphicFramePr>
        <p:xfrm>
          <a:off x="0" y="428625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428625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BA0412C-84DB-4890-D0BA-0904B5F3D2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139231"/>
              </p:ext>
            </p:extLst>
          </p:nvPr>
        </p:nvGraphicFramePr>
        <p:xfrm>
          <a:off x="246435" y="3600161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6435" y="3600161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EA84231B-E782-BBEC-82CD-5E90080B66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1847425"/>
              </p:ext>
            </p:extLst>
          </p:nvPr>
        </p:nvGraphicFramePr>
        <p:xfrm>
          <a:off x="3740584" y="429419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40584" y="429419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C39E48DA-9781-2C9B-CB19-03D2E0756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523" y="3126116"/>
            <a:ext cx="2966400" cy="1854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CEA4CB-99CC-E930-07C0-BF55E120B2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523" y="4880400"/>
            <a:ext cx="2966400" cy="19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43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4FCD0-C5E9-1A22-C3F4-C6CCD59C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Ratio 9:1</a:t>
            </a:r>
            <a:endParaRPr lang="ru-RU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15D47-087A-EDD3-C925-A88EE3591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Sample11_device00</a:t>
            </a:r>
          </a:p>
          <a:p>
            <a:r>
              <a:rPr lang="en-US" dirty="0"/>
              <a:t>Sample11_device01</a:t>
            </a:r>
          </a:p>
          <a:p>
            <a:r>
              <a:rPr lang="en-US" dirty="0"/>
              <a:t>Sample11_device10</a:t>
            </a:r>
          </a:p>
          <a:p>
            <a:r>
              <a:rPr lang="en-US" dirty="0"/>
              <a:t>Sample11_device11</a:t>
            </a:r>
          </a:p>
          <a:p>
            <a:endParaRPr lang="en-US" dirty="0"/>
          </a:p>
          <a:p>
            <a:r>
              <a:rPr lang="en-US" dirty="0"/>
              <a:t>Sample12_device00</a:t>
            </a:r>
          </a:p>
          <a:p>
            <a:r>
              <a:rPr lang="en-US" dirty="0"/>
              <a:t>Sample12_device01</a:t>
            </a:r>
          </a:p>
          <a:p>
            <a:r>
              <a:rPr lang="en-US" dirty="0"/>
              <a:t>Sample12_device10</a:t>
            </a:r>
          </a:p>
          <a:p>
            <a:r>
              <a:rPr lang="en-US" dirty="0"/>
              <a:t>Sample12_device11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182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44ACA-7482-79BC-AAD4-18C622234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Sample11_device00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09C10-49A9-725F-5DD6-8726440128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Transfer characteristics barely changes before and after radiation.</a:t>
            </a:r>
          </a:p>
          <a:p>
            <a:r>
              <a:rPr lang="en-US" dirty="0"/>
              <a:t>During X-ray measurements, the height of peaks gradually decreases, the “decreasing peaks” effect is not so strong as for Sample6.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29EFC2-7DD6-3BCE-9F69-72C8F39495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1.9±0.7</a:t>
            </a:r>
            <a:r>
              <a:rPr lang="ru-RU" dirty="0"/>
              <a:t>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7BC8E32-24D3-637D-321A-F911BBEF40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074941"/>
              </p:ext>
            </p:extLst>
          </p:nvPr>
        </p:nvGraphicFramePr>
        <p:xfrm>
          <a:off x="3869309" y="282062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69309" y="282062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86D0E35-6966-8EBC-417B-55F7383BC9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784818"/>
              </p:ext>
            </p:extLst>
          </p:nvPr>
        </p:nvGraphicFramePr>
        <p:xfrm>
          <a:off x="0" y="3429000"/>
          <a:ext cx="4704762" cy="36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3429000"/>
                        <a:ext cx="4704762" cy="36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0785EB3-2B48-85FE-BD62-9409CA829D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800" y="3214990"/>
            <a:ext cx="2966400" cy="185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02E2BB-FED7-72F3-461E-C785E5177D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800" y="4880400"/>
            <a:ext cx="2966400" cy="1977600"/>
          </a:xfrm>
          <a:prstGeom prst="rect">
            <a:avLst/>
          </a:prstGeom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F99A288-6D77-4DBB-F2DC-07C64F8567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4056652"/>
              </p:ext>
            </p:extLst>
          </p:nvPr>
        </p:nvGraphicFramePr>
        <p:xfrm>
          <a:off x="278132" y="428625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8132" y="428625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2572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EA6C-A2F3-18FC-455D-0BCC0C5DD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Sample11_device01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F878-52B7-1F44-7322-3BB0612AFC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transfer characteristics slightly change before the X-ray measurements.</a:t>
            </a:r>
          </a:p>
          <a:p>
            <a:r>
              <a:rPr lang="en-US" dirty="0"/>
              <a:t>During the X-ray </a:t>
            </a:r>
            <a:r>
              <a:rPr lang="en-US" dirty="0" err="1"/>
              <a:t>measrements</a:t>
            </a:r>
            <a:r>
              <a:rPr lang="en-US" dirty="0"/>
              <a:t>, the “decreasing peaks” are present.</a:t>
            </a:r>
            <a:endParaRPr lang="ru-RU" dirty="0"/>
          </a:p>
          <a:p>
            <a:r>
              <a:rPr lang="en-US" dirty="0"/>
              <a:t>The photocurrent was calculated as the difference between the max and min values of |</a:t>
            </a:r>
            <a:r>
              <a:rPr lang="en-US" dirty="0" err="1"/>
              <a:t>IDrain</a:t>
            </a:r>
            <a:r>
              <a:rPr lang="en-US" dirty="0"/>
              <a:t>| at each peak. Still, the sensitivity value cannot be reliable.</a:t>
            </a:r>
            <a:endParaRPr lang="ru-RU" dirty="0"/>
          </a:p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0FABD-C334-0B49-C334-4DFC2B7E31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3.3±0.4</a:t>
            </a:r>
            <a:r>
              <a:rPr lang="ru-RU" dirty="0"/>
              <a:t> 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849266C-9CA3-FA56-61A4-1A76C06F33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0737860"/>
              </p:ext>
            </p:extLst>
          </p:nvPr>
        </p:nvGraphicFramePr>
        <p:xfrm>
          <a:off x="0" y="3342278"/>
          <a:ext cx="4704762" cy="36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3342278"/>
                        <a:ext cx="4704762" cy="36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68CE131-9116-5F96-8539-52F0C91BCF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040526"/>
              </p:ext>
            </p:extLst>
          </p:nvPr>
        </p:nvGraphicFramePr>
        <p:xfrm>
          <a:off x="0" y="34190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34190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5B13123-17F5-B9B7-5E3F-7B5D9E3FFA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775014"/>
              </p:ext>
            </p:extLst>
          </p:nvPr>
        </p:nvGraphicFramePr>
        <p:xfrm>
          <a:off x="3814951" y="34190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14951" y="34190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E0B21B8-5A89-7400-A249-20DAC12DC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59" y="3198295"/>
            <a:ext cx="2966400" cy="185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64CDE5-97FF-47B4-16A0-B42FF10823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917" y="4908312"/>
            <a:ext cx="2966400" cy="19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17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E12BB-FF94-6F81-784C-A482FDE0F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Sample11_device10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A7C25-8044-4820-F94A-B7CB9F5070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transfer characteristics slightly change before the X-ray measurements.</a:t>
            </a:r>
          </a:p>
          <a:p>
            <a:r>
              <a:rPr lang="en-US" dirty="0"/>
              <a:t>Here |</a:t>
            </a:r>
            <a:r>
              <a:rPr lang="en-US" dirty="0" err="1"/>
              <a:t>IDrain</a:t>
            </a:r>
            <a:r>
              <a:rPr lang="en-US" dirty="0"/>
              <a:t>| starts to decrease when the radiation is ON. Such anomalous effect is referred as “</a:t>
            </a:r>
            <a:r>
              <a:rPr lang="en-US" b="1" dirty="0"/>
              <a:t>negative peaks</a:t>
            </a:r>
            <a:r>
              <a:rPr lang="en-US" dirty="0"/>
              <a:t>”.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F3F6-EB2A-E57F-CD91-6E32834897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-</a:t>
            </a:r>
            <a:endParaRPr lang="ru-RU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96CE756-E71B-6B6D-B8F6-A9EFD295B8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278484"/>
              </p:ext>
            </p:extLst>
          </p:nvPr>
        </p:nvGraphicFramePr>
        <p:xfrm>
          <a:off x="2743148" y="3429000"/>
          <a:ext cx="4704762" cy="36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43148" y="3429000"/>
                        <a:ext cx="4704762" cy="36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E6342AC-1FD7-FA69-27BA-7F1B8CF84F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984397"/>
              </p:ext>
            </p:extLst>
          </p:nvPr>
        </p:nvGraphicFramePr>
        <p:xfrm>
          <a:off x="215735" y="57650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5735" y="57650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9121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5A35-0EE6-17F8-EFEB-B2DC05ADF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Sample11_device11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1D24E-ACB1-F7A1-A7DF-A0D99C8C27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transfer characteristics noticeably change before the X-ray measurements (the hysteresis is increased).</a:t>
            </a:r>
          </a:p>
          <a:p>
            <a:r>
              <a:rPr lang="en-US" dirty="0"/>
              <a:t>he response of the device to the radiation is barely seen, but it seems to be “negative peaks”.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D42A3-A94F-30A6-3773-FAE8931E69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-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12176FE-758A-5497-79E7-57627B488D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7519444"/>
              </p:ext>
            </p:extLst>
          </p:nvPr>
        </p:nvGraphicFramePr>
        <p:xfrm>
          <a:off x="2947404" y="3332306"/>
          <a:ext cx="4704762" cy="36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47404" y="3332306"/>
                        <a:ext cx="4704762" cy="36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24B2E33-1B2F-1805-3081-2DBDDDB153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2352590"/>
              </p:ext>
            </p:extLst>
          </p:nvPr>
        </p:nvGraphicFramePr>
        <p:xfrm>
          <a:off x="-164926" y="327024"/>
          <a:ext cx="4704762" cy="36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64926" y="327024"/>
                        <a:ext cx="4704762" cy="36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9776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DD728-72ED-D7E7-BDDF-6E3FE7DC4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/>
              <a:t>Experimental setup</a:t>
            </a:r>
            <a:endParaRPr lang="ru-RU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5CDA45-AC04-B9AC-67C4-1D1608EAF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648" y="3429000"/>
            <a:ext cx="2448727" cy="3264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67F8D9-2413-DE3C-BA23-D396E0CB33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7" r="35966" b="15030"/>
          <a:stretch/>
        </p:blipFill>
        <p:spPr>
          <a:xfrm rot="16200000">
            <a:off x="6981886" y="337530"/>
            <a:ext cx="2161311" cy="31004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8003FD-A10C-E367-C6C6-97F6DC9275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8" t="12576" r="19428" b="26969"/>
          <a:stretch/>
        </p:blipFill>
        <p:spPr>
          <a:xfrm>
            <a:off x="10092908" y="807122"/>
            <a:ext cx="1755048" cy="21613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F2BD89-319B-04E7-9DF1-D96E5CC5BB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5" b="24177"/>
          <a:stretch/>
        </p:blipFill>
        <p:spPr>
          <a:xfrm>
            <a:off x="161501" y="4735283"/>
            <a:ext cx="3651800" cy="1325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D54BA8-9A43-24F8-5BC9-C7212FE83C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4" b="28168"/>
          <a:stretch/>
        </p:blipFill>
        <p:spPr>
          <a:xfrm>
            <a:off x="3886073" y="4735283"/>
            <a:ext cx="3047134" cy="182736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785E7DE-7942-AA8E-2C99-29CF18A83AAE}"/>
              </a:ext>
            </a:extLst>
          </p:cNvPr>
          <p:cNvGrpSpPr/>
          <p:nvPr/>
        </p:nvGrpSpPr>
        <p:grpSpPr>
          <a:xfrm>
            <a:off x="195266" y="807122"/>
            <a:ext cx="6121762" cy="3783423"/>
            <a:chOff x="195266" y="807122"/>
            <a:chExt cx="6121762" cy="37834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AA0D606-3C53-6336-DCD8-BF4B2D210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66" y="807122"/>
              <a:ext cx="6121762" cy="3783423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C9E6EEA-BFAB-E223-D5B5-7BB204C09B56}"/>
                </a:ext>
              </a:extLst>
            </p:cNvPr>
            <p:cNvCxnSpPr/>
            <p:nvPr/>
          </p:nvCxnSpPr>
          <p:spPr>
            <a:xfrm>
              <a:off x="3605143" y="2088706"/>
              <a:ext cx="1804497" cy="442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951C32D-7170-D56F-2B5D-FB848920B2E7}"/>
                </a:ext>
              </a:extLst>
            </p:cNvPr>
            <p:cNvCxnSpPr/>
            <p:nvPr/>
          </p:nvCxnSpPr>
          <p:spPr>
            <a:xfrm>
              <a:off x="5440313" y="2177662"/>
              <a:ext cx="0" cy="807841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CD466F-D501-1282-6493-F2EE9873FE1E}"/>
                </a:ext>
              </a:extLst>
            </p:cNvPr>
            <p:cNvSpPr txBox="1"/>
            <p:nvPr/>
          </p:nvSpPr>
          <p:spPr>
            <a:xfrm>
              <a:off x="4158505" y="1730809"/>
              <a:ext cx="527565" cy="213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17 cm</a:t>
              </a:r>
              <a:endParaRPr lang="ru-RU" sz="2000" b="1" dirty="0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90BED1F7-F3E6-64D3-EDC3-511A55FEC0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9" b="8939"/>
          <a:stretch/>
        </p:blipFill>
        <p:spPr>
          <a:xfrm>
            <a:off x="7095064" y="4220618"/>
            <a:ext cx="2448727" cy="234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82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2768C-2407-37E4-CBC9-93AA72BB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Sample12_device00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A6F3A-69EE-144A-2A96-E8FAC534A5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Transfer characteristics before and after the X-ray measurements are altered (the </a:t>
            </a:r>
            <a:r>
              <a:rPr lang="en-US" dirty="0" err="1"/>
              <a:t>trfSat</a:t>
            </a:r>
            <a:r>
              <a:rPr lang="en-US" dirty="0"/>
              <a:t> curve is shifted to the right).</a:t>
            </a:r>
          </a:p>
          <a:p>
            <a:r>
              <a:rPr lang="en-US" dirty="0"/>
              <a:t>During the X-ray </a:t>
            </a:r>
            <a:r>
              <a:rPr lang="en-US" dirty="0" err="1"/>
              <a:t>measrements</a:t>
            </a:r>
            <a:r>
              <a:rPr lang="en-US" dirty="0"/>
              <a:t>, the “decreasing peaks” are present.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27E1AB-8411-2765-E96F-78D03173A5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1.74±0.12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8E48B49-B75A-81F2-A367-014A7C786C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857650"/>
              </p:ext>
            </p:extLst>
          </p:nvPr>
        </p:nvGraphicFramePr>
        <p:xfrm>
          <a:off x="-238992" y="23251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38992" y="23251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2C7C7D3-39B7-7D72-8C29-7B3076FE4D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467208"/>
              </p:ext>
            </p:extLst>
          </p:nvPr>
        </p:nvGraphicFramePr>
        <p:xfrm>
          <a:off x="0" y="3429000"/>
          <a:ext cx="4704762" cy="36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3429000"/>
                        <a:ext cx="4704762" cy="36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3B1B6F2-04C7-4C91-8274-00682F9C19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849611"/>
              </p:ext>
            </p:extLst>
          </p:nvPr>
        </p:nvGraphicFramePr>
        <p:xfrm>
          <a:off x="3855742" y="23251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55742" y="23251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4420CF8-9A63-FE95-3D36-1959697A64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958" y="3139589"/>
            <a:ext cx="2966400" cy="185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DA97D0-D5CC-CC68-71F3-2051C660B8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958" y="4881745"/>
            <a:ext cx="2966400" cy="19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89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B25F-61C1-B543-9CE3-1F71281A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Sample12_device01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B010D-A61F-A4B0-FF23-547B177FDC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Transfer characteristics of the device are weakly changed before and after the X-ray measurements.</a:t>
            </a:r>
          </a:p>
          <a:p>
            <a:r>
              <a:rPr lang="en-US" dirty="0"/>
              <a:t>When the radiation is ON, “negative peaks” are present.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EE1080-9BB7-6841-8EBB-1FBBD52413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-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0A07400-7633-5CBD-2600-5AE0327ADE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611824"/>
              </p:ext>
            </p:extLst>
          </p:nvPr>
        </p:nvGraphicFramePr>
        <p:xfrm>
          <a:off x="-176791" y="276688"/>
          <a:ext cx="4704762" cy="36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76791" y="276688"/>
                        <a:ext cx="4704762" cy="36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F13F55E-F120-6DDE-D58C-E621F1896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370319"/>
              </p:ext>
            </p:extLst>
          </p:nvPr>
        </p:nvGraphicFramePr>
        <p:xfrm>
          <a:off x="2905419" y="3429000"/>
          <a:ext cx="4704762" cy="36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05419" y="3429000"/>
                        <a:ext cx="4704762" cy="36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5717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A5A93-585B-31C5-628B-28C774A6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Sample12_device10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3D16B-D4DF-C1A1-B68A-B2440D6724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Transfer characteristics of the device are weakly changed before and after the X-ray measurements.</a:t>
            </a:r>
          </a:p>
          <a:p>
            <a:r>
              <a:rPr lang="en-US" dirty="0"/>
              <a:t>When the radiation is ON, the first peak looks normal, but in subsequent peaks the “decreasing peaks” are present.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9C6FC-B31D-458F-F555-8CD75A4941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3.9±0.2</a:t>
            </a:r>
            <a:r>
              <a:rPr lang="ru-RU" dirty="0"/>
              <a:t>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AEEF896-0C15-63E2-2128-8456D5754C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120936"/>
              </p:ext>
            </p:extLst>
          </p:nvPr>
        </p:nvGraphicFramePr>
        <p:xfrm>
          <a:off x="-304098" y="201837"/>
          <a:ext cx="4704762" cy="36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04098" y="201837"/>
                        <a:ext cx="4704762" cy="36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0850C91-F5D0-EF05-9BFA-80C47A84A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018674"/>
              </p:ext>
            </p:extLst>
          </p:nvPr>
        </p:nvGraphicFramePr>
        <p:xfrm>
          <a:off x="-48119" y="3496297"/>
          <a:ext cx="4704762" cy="36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8119" y="3496297"/>
                        <a:ext cx="4704762" cy="36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AC2B6CD-3A81-35C1-411F-FAC514B321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152586"/>
              </p:ext>
            </p:extLst>
          </p:nvPr>
        </p:nvGraphicFramePr>
        <p:xfrm>
          <a:off x="3815640" y="50165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15640" y="50165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51E02E4-145E-36E0-3BDF-AF7826BD62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69" y="3217381"/>
            <a:ext cx="2972160" cy="18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2CD6C4-FCDF-BE89-B53C-8A351E5354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29" y="4880400"/>
            <a:ext cx="2966400" cy="19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25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C71B2-ECF0-1B0D-E8B5-5DF2216CC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Sample12_device11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436BB-EDDC-B912-CC63-73F7440D81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35358" y="4236243"/>
            <a:ext cx="4410207" cy="247628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transfer characteristics are quite altered before and after the X-ray measurements (the curves are shifted to the right and the SS decreases).</a:t>
            </a:r>
          </a:p>
          <a:p>
            <a:r>
              <a:rPr lang="en-US" dirty="0"/>
              <a:t>When the radiation is ON, the “decreasing peaks” completely turn to “negative peaks”, when |</a:t>
            </a:r>
            <a:r>
              <a:rPr lang="en-US" dirty="0" err="1"/>
              <a:t>IDrain</a:t>
            </a:r>
            <a:r>
              <a:rPr lang="en-US" dirty="0"/>
              <a:t>| decreases at X-rays.</a:t>
            </a:r>
          </a:p>
          <a:p>
            <a:r>
              <a:rPr lang="en-US" dirty="0"/>
              <a:t>The photocurrent was calculated as the difference between the max and min values of |</a:t>
            </a:r>
            <a:r>
              <a:rPr lang="en-US" dirty="0" err="1"/>
              <a:t>IDrain</a:t>
            </a:r>
            <a:r>
              <a:rPr lang="en-US" dirty="0"/>
              <a:t>| at each peak. Still, the sensitivity value cannot be reliable.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B3661-6E68-CA8A-1474-2370DB8EF7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2.7±0.2</a:t>
            </a:r>
            <a:r>
              <a:rPr lang="ru-RU" dirty="0"/>
              <a:t>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9D4D104-9F76-180F-C0E6-2EA7589010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3678180"/>
              </p:ext>
            </p:extLst>
          </p:nvPr>
        </p:nvGraphicFramePr>
        <p:xfrm>
          <a:off x="27709" y="662781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709" y="662781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E585696-5E1D-2CB1-27E6-89332074B3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231458"/>
              </p:ext>
            </p:extLst>
          </p:nvPr>
        </p:nvGraphicFramePr>
        <p:xfrm>
          <a:off x="349682" y="3796109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9682" y="3796109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4E34C03-95B3-F099-EE13-B5E0BAC4E3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491829"/>
              </p:ext>
            </p:extLst>
          </p:nvPr>
        </p:nvGraphicFramePr>
        <p:xfrm>
          <a:off x="3408075" y="52982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08075" y="52982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A2286E2-09F1-48BD-6661-48D356AD7E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536" y="3219384"/>
            <a:ext cx="2966400" cy="185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18FC11-8627-3CB8-BF5C-EA7C75928B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536" y="4880400"/>
            <a:ext cx="2966400" cy="19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18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A3AA09-92D1-CF76-0E25-FA118D232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sz="2400" b="1" dirty="0"/>
              <a:t>Sample12_device11</a:t>
            </a:r>
            <a:endParaRPr lang="ru-RU" sz="2400" b="1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B657CF5-D77A-9A0D-D805-20441AFD87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484235"/>
              </p:ext>
            </p:extLst>
          </p:nvPr>
        </p:nvGraphicFramePr>
        <p:xfrm>
          <a:off x="124545" y="342727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4545" y="342727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437088B-9EED-75DD-EE78-BAEDB611EE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0464233"/>
              </p:ext>
            </p:extLst>
          </p:nvPr>
        </p:nvGraphicFramePr>
        <p:xfrm>
          <a:off x="4483376" y="342727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83376" y="342727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78BDF4E-1673-E794-C279-8A9417C244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427094"/>
              </p:ext>
            </p:extLst>
          </p:nvPr>
        </p:nvGraphicFramePr>
        <p:xfrm>
          <a:off x="124545" y="3582727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4545" y="3582727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4EF8B813-0B58-40F1-D3C3-A8A9E5FFAE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718826"/>
              </p:ext>
            </p:extLst>
          </p:nvPr>
        </p:nvGraphicFramePr>
        <p:xfrm>
          <a:off x="4483376" y="3582727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83376" y="3582727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1533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56E1B-A037-19EF-E99D-D76535D9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Ratio 19:1</a:t>
            </a:r>
            <a:endParaRPr lang="ru-RU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7EDC00-CA27-1AD2-9ED8-B03D021B5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Sample17_device00</a:t>
            </a:r>
          </a:p>
          <a:p>
            <a:r>
              <a:rPr lang="en-US" dirty="0"/>
              <a:t>Sample17_device01</a:t>
            </a:r>
          </a:p>
          <a:p>
            <a:r>
              <a:rPr lang="en-US" dirty="0"/>
              <a:t>Sample17_device10</a:t>
            </a:r>
          </a:p>
          <a:p>
            <a:r>
              <a:rPr lang="en-US" dirty="0"/>
              <a:t>Sample17_device11</a:t>
            </a:r>
          </a:p>
          <a:p>
            <a:endParaRPr lang="en-US" dirty="0"/>
          </a:p>
          <a:p>
            <a:r>
              <a:rPr lang="en-US" dirty="0"/>
              <a:t>Sample18_device00</a:t>
            </a:r>
          </a:p>
          <a:p>
            <a:r>
              <a:rPr lang="en-US" dirty="0"/>
              <a:t>Sample18_device01</a:t>
            </a:r>
          </a:p>
          <a:p>
            <a:r>
              <a:rPr lang="en-US" dirty="0"/>
              <a:t>Sample18_device10</a:t>
            </a:r>
          </a:p>
          <a:p>
            <a:r>
              <a:rPr lang="en-US" dirty="0"/>
              <a:t>Sample18_device11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700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5222-A277-E3BC-DB33-0A1B17AB7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Sample17_device00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76F3D-7071-0D2B-5AFC-8426B67089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transfer characteristics are not strongly changed before the X-ray measurements. </a:t>
            </a:r>
          </a:p>
          <a:p>
            <a:r>
              <a:rPr lang="en-US" dirty="0"/>
              <a:t>When the radiation is ON, “negative peaks” are present.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637975-352D-0FE0-BC4A-153EAE620C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-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677AFE4-C444-5292-D0EE-B9DDFB80D6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742620"/>
              </p:ext>
            </p:extLst>
          </p:nvPr>
        </p:nvGraphicFramePr>
        <p:xfrm>
          <a:off x="278132" y="784225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8132" y="784225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A63B071-0EAD-89D1-6022-BC34FF88DF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735389"/>
              </p:ext>
            </p:extLst>
          </p:nvPr>
        </p:nvGraphicFramePr>
        <p:xfrm>
          <a:off x="3436303" y="3103079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36303" y="3103079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0596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AC93D-646F-CB3B-48BB-0B36A9E15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sz="2400" b="1" dirty="0"/>
              <a:t>Sample17_device00</a:t>
            </a:r>
            <a:endParaRPr lang="ru-RU" sz="2400" b="1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AD5A968-3A64-6D8F-94F1-1D5F4D9B41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212575"/>
              </p:ext>
            </p:extLst>
          </p:nvPr>
        </p:nvGraphicFramePr>
        <p:xfrm>
          <a:off x="3955784" y="444356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55784" y="444356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F7D4946-8416-041F-5857-0CEF638FF2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8119337"/>
              </p:ext>
            </p:extLst>
          </p:nvPr>
        </p:nvGraphicFramePr>
        <p:xfrm>
          <a:off x="-1" y="444356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" y="444356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07DD7C8-9797-AA38-9428-7578C35939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5608287"/>
              </p:ext>
            </p:extLst>
          </p:nvPr>
        </p:nvGraphicFramePr>
        <p:xfrm>
          <a:off x="3955783" y="3541856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55783" y="3541856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79EC238-2BC6-84A7-0AD5-76B00705BE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6786817"/>
              </p:ext>
            </p:extLst>
          </p:nvPr>
        </p:nvGraphicFramePr>
        <p:xfrm>
          <a:off x="75246" y="3541857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246" y="3541857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2047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D103-E458-E903-662A-A7BEB8154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Sample17_device01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0C3F1-A8A7-B58D-7017-F549100573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transfer characteristics are noticeably altered before the X-ray measurements (the </a:t>
            </a:r>
            <a:r>
              <a:rPr lang="en-US" dirty="0" err="1"/>
              <a:t>trfSat</a:t>
            </a:r>
            <a:r>
              <a:rPr lang="en-US" dirty="0"/>
              <a:t> curve is shifted to the right, the hysteresis is increased).</a:t>
            </a:r>
          </a:p>
          <a:p>
            <a:r>
              <a:rPr lang="en-US" dirty="0"/>
              <a:t>When the radiation is ON, “negative peaks” are present.</a:t>
            </a:r>
            <a:endParaRPr lang="ru-RU" dirty="0"/>
          </a:p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0A116-9E76-24D5-641F-10C0651001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-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7CE1096-6E34-7F3D-BAB4-0A43E85609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3185758"/>
              </p:ext>
            </p:extLst>
          </p:nvPr>
        </p:nvGraphicFramePr>
        <p:xfrm>
          <a:off x="278132" y="662781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8132" y="662781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EEBB14E-92E7-97C4-EA12-6A8CCD4D05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648064"/>
              </p:ext>
            </p:extLst>
          </p:nvPr>
        </p:nvGraphicFramePr>
        <p:xfrm>
          <a:off x="3297237" y="322452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97237" y="322452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0619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23625-41C8-FD65-1175-FCADC4CE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Sample17_device10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47EF2-3627-E1C5-F16F-9A0924D6B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transfer characteristics are noticeably altered before the X-ray measurements (the </a:t>
            </a:r>
            <a:r>
              <a:rPr lang="en-US" dirty="0" err="1"/>
              <a:t>trfSat</a:t>
            </a:r>
            <a:r>
              <a:rPr lang="en-US" dirty="0"/>
              <a:t> curve is shifted to the right, the hysteresis is increased).</a:t>
            </a:r>
          </a:p>
          <a:p>
            <a:r>
              <a:rPr lang="en-US" dirty="0"/>
              <a:t>When the radiation is ON, “negative peaks” are present.</a:t>
            </a:r>
            <a:endParaRPr lang="ru-RU" dirty="0"/>
          </a:p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031FD-3280-908C-A1C9-207DE1F51E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-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3FA6226-7F21-C448-A7C1-8419E655AF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7954395"/>
              </p:ext>
            </p:extLst>
          </p:nvPr>
        </p:nvGraphicFramePr>
        <p:xfrm>
          <a:off x="529792" y="867352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9792" y="867352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73039B6-137B-6884-3787-BFAA52386D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46972"/>
              </p:ext>
            </p:extLst>
          </p:nvPr>
        </p:nvGraphicFramePr>
        <p:xfrm>
          <a:off x="3297237" y="313257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97237" y="313257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995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5809B-0A75-9A74-6C4D-BE252DA92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Calibration Plot</a:t>
            </a:r>
            <a:endParaRPr lang="ru-RU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48813A4-846A-77EA-7205-77DC82EFBC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78265"/>
              </p:ext>
            </p:extLst>
          </p:nvPr>
        </p:nvGraphicFramePr>
        <p:xfrm>
          <a:off x="602530" y="1376506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2530" y="1376506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9546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3869-9EB7-9B5A-FE33-66D23F6E3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Sample17_device11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1A458-47FD-E09D-6519-B8B0889E0E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transfer characteristics are noticeably altered before the X-ray measurements (the </a:t>
            </a:r>
            <a:r>
              <a:rPr lang="en-US" dirty="0" err="1"/>
              <a:t>trfSat</a:t>
            </a:r>
            <a:r>
              <a:rPr lang="en-US" dirty="0"/>
              <a:t> curve is shifted to the right, the hysteresis is increased).</a:t>
            </a:r>
          </a:p>
          <a:p>
            <a:r>
              <a:rPr lang="en-US" dirty="0"/>
              <a:t>When the radiation is ON, “negative peaks” are present.</a:t>
            </a:r>
            <a:endParaRPr lang="ru-RU" dirty="0"/>
          </a:p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5AE155-6982-F95A-E876-997B2E8A8B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-</a:t>
            </a:r>
            <a:endParaRPr lang="ru-RU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5B1F542-0582-7279-83B5-23BFCFBFFF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531139"/>
              </p:ext>
            </p:extLst>
          </p:nvPr>
        </p:nvGraphicFramePr>
        <p:xfrm>
          <a:off x="467447" y="57650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7447" y="57650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A687527-A966-4B4B-E25E-AEAAFD6450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313221"/>
              </p:ext>
            </p:extLst>
          </p:nvPr>
        </p:nvGraphicFramePr>
        <p:xfrm>
          <a:off x="3001023" y="3796109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01023" y="3796109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2326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312B5-C584-083B-1BEC-98E9CC03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Sample18_device00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40367-4C34-352B-533B-24D5EDEE3F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transfer characteristics are slightly changed before the X-ray measurements (the </a:t>
            </a:r>
            <a:r>
              <a:rPr lang="en-US" dirty="0" err="1"/>
              <a:t>trfSat</a:t>
            </a:r>
            <a:r>
              <a:rPr lang="en-US" dirty="0"/>
              <a:t> curve is shifted to the right).</a:t>
            </a:r>
          </a:p>
          <a:p>
            <a:r>
              <a:rPr lang="en-US" dirty="0"/>
              <a:t>When the radiation is ON, “negative peaks” are present.</a:t>
            </a:r>
            <a:endParaRPr lang="ru-RU" dirty="0"/>
          </a:p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5714B-C0FE-6497-A88E-823FE0FFC5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-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6DA7A9E-70DA-1F69-04D8-260B008EAB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542702"/>
              </p:ext>
            </p:extLst>
          </p:nvPr>
        </p:nvGraphicFramePr>
        <p:xfrm>
          <a:off x="571356" y="662781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1356" y="662781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548E032-237B-A6CD-639A-A800F3B96F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549330"/>
              </p:ext>
            </p:extLst>
          </p:nvPr>
        </p:nvGraphicFramePr>
        <p:xfrm>
          <a:off x="3582915" y="3517034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82915" y="3517034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0662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5DFFA-F698-D9F6-F564-C0F6D6627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Sample18_device01</a:t>
            </a:r>
            <a:br>
              <a:rPr lang="en-US" dirty="0"/>
            </a:b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3C8CF-9E19-422E-2953-EE196A4064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transfer characteristics are weakly changed before and after the X-ray measurements (the </a:t>
            </a:r>
            <a:r>
              <a:rPr lang="en-US" dirty="0" err="1"/>
              <a:t>trfSat</a:t>
            </a:r>
            <a:r>
              <a:rPr lang="en-US" dirty="0"/>
              <a:t> curve is shifted to the right).</a:t>
            </a:r>
          </a:p>
          <a:p>
            <a:r>
              <a:rPr lang="en-US" dirty="0"/>
              <a:t>When the radiation is ON, “negative peaks” are present.</a:t>
            </a:r>
            <a:endParaRPr lang="ru-RU" dirty="0"/>
          </a:p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EBEEC2-64C9-DDD4-F091-5CED153CD4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-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F2B4A23-731A-1CB3-12A4-0D0C524FE5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2956407"/>
              </p:ext>
            </p:extLst>
          </p:nvPr>
        </p:nvGraphicFramePr>
        <p:xfrm>
          <a:off x="0" y="57650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57650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206326C-833C-0C77-8A50-8EEF3B907A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223631"/>
              </p:ext>
            </p:extLst>
          </p:nvPr>
        </p:nvGraphicFramePr>
        <p:xfrm>
          <a:off x="2556020" y="316374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56020" y="316374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2822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E3A17-36EC-4449-63BB-F6D0B73C3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Sample18_device10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7FC2B-C571-0BD0-C01F-FD743DA2B5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transfer characteristics are weakly changed before and after the X-ray measurements.</a:t>
            </a:r>
          </a:p>
          <a:p>
            <a:r>
              <a:rPr lang="en-US" dirty="0"/>
              <a:t>When the radiation is ON, “negative peaks” are present.</a:t>
            </a:r>
            <a:endParaRPr lang="ru-RU" dirty="0"/>
          </a:p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8003A-67F9-77AA-E031-F60D18203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-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B8E1146-A590-94F4-F5F6-1017A5779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902726"/>
              </p:ext>
            </p:extLst>
          </p:nvPr>
        </p:nvGraphicFramePr>
        <p:xfrm>
          <a:off x="93374" y="742661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3374" y="742661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44DC7E6-4BD4-9B36-2DDE-1925531B16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4985502"/>
              </p:ext>
            </p:extLst>
          </p:nvPr>
        </p:nvGraphicFramePr>
        <p:xfrm>
          <a:off x="3480811" y="3579379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80811" y="3579379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6530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CFC25-7B5C-35CF-FF10-46C8E9FC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Sample18_device11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90634-546B-A391-5AF8-CBFB981E84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transfer characteristics in saturation regime before the X-ray measurements are quite flat.</a:t>
            </a:r>
          </a:p>
          <a:p>
            <a:r>
              <a:rPr lang="en-US" dirty="0"/>
              <a:t>When the radiation is ON, “negative peaks” are present.</a:t>
            </a:r>
            <a:endParaRPr lang="ru-RU" dirty="0"/>
          </a:p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976422-3CD5-6A59-E13D-37F66BBE25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-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D3813A8-23B0-9CC3-EC4B-7F52C084A5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6279676"/>
              </p:ext>
            </p:extLst>
          </p:nvPr>
        </p:nvGraphicFramePr>
        <p:xfrm>
          <a:off x="197284" y="316634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7284" y="316634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160E24D-F911-F8C6-C05E-A931984726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091617"/>
              </p:ext>
            </p:extLst>
          </p:nvPr>
        </p:nvGraphicFramePr>
        <p:xfrm>
          <a:off x="2452111" y="3540992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2111" y="3540992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7550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4D109B-42A2-52DC-C920-6534E1CA8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Ratio 39:1</a:t>
            </a:r>
            <a:endParaRPr lang="ru-RU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9263DF-D1FC-4300-09FC-CED9A655D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Sample23_device00</a:t>
            </a:r>
          </a:p>
          <a:p>
            <a:r>
              <a:rPr lang="en-US" dirty="0"/>
              <a:t>Sample23_device01</a:t>
            </a:r>
          </a:p>
          <a:p>
            <a:r>
              <a:rPr lang="en-US" dirty="0"/>
              <a:t>Sample23_device10</a:t>
            </a:r>
          </a:p>
          <a:p>
            <a:r>
              <a:rPr lang="en-US" dirty="0"/>
              <a:t>Sample23_device10</a:t>
            </a:r>
          </a:p>
          <a:p>
            <a:endParaRPr lang="en-US" dirty="0"/>
          </a:p>
          <a:p>
            <a:r>
              <a:rPr lang="en-US" dirty="0"/>
              <a:t>Sample24_device00</a:t>
            </a:r>
          </a:p>
          <a:p>
            <a:r>
              <a:rPr lang="en-US" dirty="0"/>
              <a:t>Sample24_device01</a:t>
            </a:r>
          </a:p>
          <a:p>
            <a:r>
              <a:rPr lang="en-US" dirty="0"/>
              <a:t>Sample24_device10</a:t>
            </a:r>
          </a:p>
          <a:p>
            <a:r>
              <a:rPr lang="en-US" dirty="0"/>
              <a:t>Sample24_device11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93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44E55-73B2-7346-8129-C55C1559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Sample23_device00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D1DDE-1C63-F1E4-AE68-6DD74AA5BB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SHORT CIRCUIT of </a:t>
            </a:r>
            <a:r>
              <a:rPr lang="en-US" dirty="0" err="1"/>
              <a:t>IGate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77F6FE-ACAD-9084-D285-2FB9807B71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-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140FCE1-E2BE-3E8D-64C5-96BAFCA701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005092"/>
              </p:ext>
            </p:extLst>
          </p:nvPr>
        </p:nvGraphicFramePr>
        <p:xfrm>
          <a:off x="134938" y="57650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4938" y="57650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3E7D3F6-7507-22C8-28E0-125F2DEC41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457520"/>
              </p:ext>
            </p:extLst>
          </p:nvPr>
        </p:nvGraphicFramePr>
        <p:xfrm>
          <a:off x="3688629" y="576499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8629" y="576499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2625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23EAD-38A2-8AE6-FDC7-0817ED33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Sample23_device01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AE185-0C09-C6CE-AAB5-EC00219E95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transfer characteristics slightly differ before the X-ray measurements.</a:t>
            </a:r>
          </a:p>
          <a:p>
            <a:r>
              <a:rPr lang="en-US" dirty="0"/>
              <a:t>When the radiation is ON, “negative peaks” are present.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853A77-71F1-342F-87A7-F414400C2E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-</a:t>
            </a:r>
            <a:endParaRPr lang="ru-RU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ABDE9FE-4B4C-5D2B-7759-0497309569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0755289"/>
              </p:ext>
            </p:extLst>
          </p:nvPr>
        </p:nvGraphicFramePr>
        <p:xfrm>
          <a:off x="0" y="316634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316634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891E218-2990-586E-ADBC-D63C122887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73491"/>
              </p:ext>
            </p:extLst>
          </p:nvPr>
        </p:nvGraphicFramePr>
        <p:xfrm>
          <a:off x="3297237" y="342900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97237" y="342900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781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DB68C-A9D7-25D5-E2D7-0EDA2C0F4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Sample23_device10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32C1E-94E2-84AD-7B24-241AB2F9B7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transfer characteristics slightly differ before the X-ray measurements.</a:t>
            </a:r>
          </a:p>
          <a:p>
            <a:r>
              <a:rPr lang="en-US" dirty="0"/>
              <a:t>When the radiation is ON, “negative peaks” are present.</a:t>
            </a:r>
            <a:endParaRPr lang="ru-RU" dirty="0"/>
          </a:p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1B53F-B149-3DFA-AAF2-6AA543DADD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-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A3F6EA7-39A6-FB13-FD8A-8AC9F06DEF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646617"/>
              </p:ext>
            </p:extLst>
          </p:nvPr>
        </p:nvGraphicFramePr>
        <p:xfrm>
          <a:off x="0" y="428625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428625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B42F4EA-6EE3-FF70-FE92-A47E4548BE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176234"/>
              </p:ext>
            </p:extLst>
          </p:nvPr>
        </p:nvGraphicFramePr>
        <p:xfrm>
          <a:off x="3614233" y="3339306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4233" y="3339306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5282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8547-939A-B946-93E0-F08792B9F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Sample23_device11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0C2D9-DD60-61DC-1E16-F1346E1D46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transfer characteristics slightly differ before the X-ray measurements.</a:t>
            </a:r>
          </a:p>
          <a:p>
            <a:r>
              <a:rPr lang="en-US" dirty="0"/>
              <a:t>When the radiation is ON, “negative peaks” are present.</a:t>
            </a:r>
            <a:endParaRPr lang="ru-RU" dirty="0"/>
          </a:p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B2142-9028-2F62-B7BF-35DF0F377F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-</a:t>
            </a:r>
            <a:endParaRPr lang="ru-RU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09BD53C-069B-81F4-1C18-A9B04BEF39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598259"/>
              </p:ext>
            </p:extLst>
          </p:nvPr>
        </p:nvGraphicFramePr>
        <p:xfrm>
          <a:off x="592138" y="428625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2138" y="428625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50E63E3-3623-2EEB-15FE-C40BB996EB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1022526"/>
              </p:ext>
            </p:extLst>
          </p:nvPr>
        </p:nvGraphicFramePr>
        <p:xfrm>
          <a:off x="3501593" y="342900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01593" y="342900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1180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D6E41-2F6E-BEFC-68FA-3C898EF4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(Ratios 17:3 and 9:1)</a:t>
            </a:r>
            <a:endParaRPr lang="ru-RU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457F99-16D0-660C-F6EC-C95D35991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686318"/>
              </p:ext>
            </p:extLst>
          </p:nvPr>
        </p:nvGraphicFramePr>
        <p:xfrm>
          <a:off x="43557" y="1242436"/>
          <a:ext cx="12017768" cy="56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795">
                  <a:extLst>
                    <a:ext uri="{9D8B030D-6E8A-4147-A177-3AD203B41FA5}">
                      <a16:colId xmlns:a16="http://schemas.microsoft.com/office/drawing/2014/main" val="3013330715"/>
                    </a:ext>
                  </a:extLst>
                </a:gridCol>
                <a:gridCol w="1402773">
                  <a:extLst>
                    <a:ext uri="{9D8B030D-6E8A-4147-A177-3AD203B41FA5}">
                      <a16:colId xmlns:a16="http://schemas.microsoft.com/office/drawing/2014/main" val="4119605284"/>
                    </a:ext>
                  </a:extLst>
                </a:gridCol>
                <a:gridCol w="1745673">
                  <a:extLst>
                    <a:ext uri="{9D8B030D-6E8A-4147-A177-3AD203B41FA5}">
                      <a16:colId xmlns:a16="http://schemas.microsoft.com/office/drawing/2014/main" val="2228863625"/>
                    </a:ext>
                  </a:extLst>
                </a:gridCol>
                <a:gridCol w="1849581">
                  <a:extLst>
                    <a:ext uri="{9D8B030D-6E8A-4147-A177-3AD203B41FA5}">
                      <a16:colId xmlns:a16="http://schemas.microsoft.com/office/drawing/2014/main" val="3815155093"/>
                    </a:ext>
                  </a:extLst>
                </a:gridCol>
                <a:gridCol w="1527464">
                  <a:extLst>
                    <a:ext uri="{9D8B030D-6E8A-4147-A177-3AD203B41FA5}">
                      <a16:colId xmlns:a16="http://schemas.microsoft.com/office/drawing/2014/main" val="1763330181"/>
                    </a:ext>
                  </a:extLst>
                </a:gridCol>
                <a:gridCol w="1953491">
                  <a:extLst>
                    <a:ext uri="{9D8B030D-6E8A-4147-A177-3AD203B41FA5}">
                      <a16:colId xmlns:a16="http://schemas.microsoft.com/office/drawing/2014/main" val="857023339"/>
                    </a:ext>
                  </a:extLst>
                </a:gridCol>
                <a:gridCol w="2378991">
                  <a:extLst>
                    <a:ext uri="{9D8B030D-6E8A-4147-A177-3AD203B41FA5}">
                      <a16:colId xmlns:a16="http://schemas.microsoft.com/office/drawing/2014/main" val="2793214434"/>
                    </a:ext>
                  </a:extLst>
                </a:gridCol>
              </a:tblGrid>
              <a:tr h="5102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TMTES:PS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Sample_device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ON/OFF (#*10^3)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SS (V/</a:t>
                      </a:r>
                      <a:r>
                        <a:rPr lang="en-US" sz="1400" dirty="0" err="1"/>
                        <a:t>ec</a:t>
                      </a:r>
                      <a:r>
                        <a:rPr lang="en-US" sz="1400" dirty="0"/>
                        <a:t>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Vth (V)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mu (cm^2/(V*s))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Sensitivity/Area (10^3*</a:t>
                      </a:r>
                      <a:r>
                        <a:rPr lang="en-US" sz="1400" dirty="0" err="1"/>
                        <a:t>uC</a:t>
                      </a:r>
                      <a:r>
                        <a:rPr lang="en-US" sz="1400" dirty="0"/>
                        <a:t>/(</a:t>
                      </a:r>
                      <a:r>
                        <a:rPr lang="en-US" sz="1400" dirty="0" err="1"/>
                        <a:t>Gy</a:t>
                      </a:r>
                      <a:r>
                        <a:rPr lang="en-US" sz="1400" dirty="0"/>
                        <a:t>*cm^2))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734399"/>
                  </a:ext>
                </a:extLst>
              </a:tr>
              <a:tr h="3190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17:3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S5_d00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0.971±0.016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1.20±0.04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0.98±0.02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3.3±0.7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65722416"/>
                  </a:ext>
                </a:extLst>
              </a:tr>
              <a:tr h="319080"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S5_d01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0.70±0.03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1.18±0.04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0.955±0.05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3.3±1.2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57254925"/>
                  </a:ext>
                </a:extLst>
              </a:tr>
              <a:tr h="319080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S5_d10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1.14±0.02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1.77±0.03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0.092±0.016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3.0±0.2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83708720"/>
                  </a:ext>
                </a:extLst>
              </a:tr>
              <a:tr h="319080"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S5_d11</a:t>
                      </a:r>
                      <a:endParaRPr lang="ru-RU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data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data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data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data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6.2±0.3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586821"/>
                  </a:ext>
                </a:extLst>
              </a:tr>
              <a:tr h="319080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S6_d00</a:t>
                      </a:r>
                      <a:endParaRPr lang="ru-RU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116.34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0.526±0.006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1.41±0.04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0.798±0.02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2.1±0.4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65466112"/>
                  </a:ext>
                </a:extLst>
              </a:tr>
              <a:tr h="319080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S6_d01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0.709±0.010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1.51±0.04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0.762±0.02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16518862"/>
                  </a:ext>
                </a:extLst>
              </a:tr>
              <a:tr h="319080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S6_d10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272.19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0.62±0.02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1.73±0.04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0.755±0.06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2.0±0.4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69803516"/>
                  </a:ext>
                </a:extLst>
              </a:tr>
              <a:tr h="319080"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S6_d11</a:t>
                      </a:r>
                      <a:endParaRPr lang="ru-RU" sz="14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51.32</a:t>
                      </a:r>
                    </a:p>
                  </a:txBody>
                  <a:tcPr marL="7620" marR="7620" marT="762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0.63±0.03</a:t>
                      </a:r>
                    </a:p>
                  </a:txBody>
                  <a:tcPr marL="7620" marR="7620" marT="762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1.91±0.10</a:t>
                      </a:r>
                    </a:p>
                  </a:txBody>
                  <a:tcPr marL="7620" marR="7620" marT="762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0.80±0.08</a:t>
                      </a:r>
                    </a:p>
                  </a:txBody>
                  <a:tcPr marL="7620" marR="7620" marT="762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4.11±0.04</a:t>
                      </a:r>
                    </a:p>
                  </a:txBody>
                  <a:tcPr marL="7620" marR="7620" marT="7620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764561"/>
                  </a:ext>
                </a:extLst>
              </a:tr>
              <a:tr h="3190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9:1</a:t>
                      </a:r>
                      <a:endParaRPr lang="ru-RU" sz="14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S11_d00</a:t>
                      </a:r>
                      <a:endParaRPr lang="ru-RU" sz="14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20.31</a:t>
                      </a: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0.961±0.013</a:t>
                      </a: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2.49±0.04</a:t>
                      </a: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0.547±0.014</a:t>
                      </a: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1.9±0.7</a:t>
                      </a:r>
                    </a:p>
                  </a:txBody>
                  <a:tcPr marL="7620" marR="7620" marT="7620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38285557"/>
                  </a:ext>
                </a:extLst>
              </a:tr>
              <a:tr h="319080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S11_d01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0.71±0.02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1.87±0.03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0.519±0.04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3.3±0.4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20951658"/>
                  </a:ext>
                </a:extLst>
              </a:tr>
              <a:tr h="319080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S11_d10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1.214±0.009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2.72±0.05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0.0549±0.006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95564035"/>
                  </a:ext>
                </a:extLst>
              </a:tr>
              <a:tr h="319080"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S11_d11</a:t>
                      </a:r>
                      <a:endParaRPr lang="ru-RU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0.985±0.015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7.63±0.8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0.020±0.015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2327848"/>
                  </a:ext>
                </a:extLst>
              </a:tr>
              <a:tr h="319080"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S12_d00</a:t>
                      </a:r>
                      <a:endParaRPr lang="ru-RU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58.68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0.638±0.002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1.76±0.03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0.650±0.005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1.74±0.12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42337580"/>
                  </a:ext>
                </a:extLst>
              </a:tr>
              <a:tr h="319080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S12_d01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1.379±0.017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1.66±0.04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0.0185±0.009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6895745"/>
                  </a:ext>
                </a:extLst>
              </a:tr>
              <a:tr h="319080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S12_d10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0.582±0.005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1.69±0.04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0.727±0.014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3.9±0.2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68894022"/>
                  </a:ext>
                </a:extLst>
              </a:tr>
              <a:tr h="319080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S12_d11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0.571±0.007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1.91±0.04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0.707±0.02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2.7±0.2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600342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2030A66-9B19-DF08-299C-52E4745DA342}"/>
              </a:ext>
            </a:extLst>
          </p:cNvPr>
          <p:cNvSpPr txBox="1"/>
          <p:nvPr/>
        </p:nvSpPr>
        <p:spPr>
          <a:xfrm>
            <a:off x="-1" y="368157"/>
            <a:ext cx="121048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Common features: 	</a:t>
            </a:r>
            <a:r>
              <a:rPr lang="en-US" dirty="0"/>
              <a:t>•</a:t>
            </a:r>
            <a:r>
              <a:rPr lang="en-US" b="1" dirty="0"/>
              <a:t> </a:t>
            </a:r>
            <a:r>
              <a:rPr lang="en-US" dirty="0"/>
              <a:t>W = 2500 um		• Thickness of SiO2 insulator layer = 200 nm	• No encapsulation</a:t>
            </a:r>
          </a:p>
          <a:p>
            <a:r>
              <a:rPr lang="en-US" dirty="0"/>
              <a:t>		• L = 25 um	 	• Capacitance per unit area Ci = 17.3 </a:t>
            </a:r>
            <a:r>
              <a:rPr lang="en-US" dirty="0" err="1"/>
              <a:t>nF</a:t>
            </a:r>
            <a:r>
              <a:rPr lang="en-US" dirty="0"/>
              <a:t>/cm^2	</a:t>
            </a:r>
          </a:p>
          <a:p>
            <a:r>
              <a:rPr lang="en-US" dirty="0"/>
              <a:t>		• Pixel area = 0.00425 cm^2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7072113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F365A-4802-CD00-96E9-B58C8C1FB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Sample24_device00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52432-5CBA-C2D3-77D6-C71FF559DD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transfer characteristics slightly differ before the X-ray measurements.</a:t>
            </a:r>
          </a:p>
          <a:p>
            <a:r>
              <a:rPr lang="en-US" dirty="0"/>
              <a:t>When the radiation is ON, “negative peaks” are present.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C4A74-E97B-522C-C89A-477735941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-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9B2AB95-2DCB-9F3F-6A05-DFC7504E44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743128"/>
              </p:ext>
            </p:extLst>
          </p:nvPr>
        </p:nvGraphicFramePr>
        <p:xfrm>
          <a:off x="3614233" y="3080615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4233" y="3080615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221602C-3E43-E9A3-1F99-5B1C590D1B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126320"/>
              </p:ext>
            </p:extLst>
          </p:nvPr>
        </p:nvGraphicFramePr>
        <p:xfrm>
          <a:off x="0" y="57650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57650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656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354C-C0AA-150C-4808-670E6A6C5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Sample24_device01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2BE8F-5DE8-ED97-B3B6-50D1024952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transfer characteristics strongly differ before the X-ray measurements (the </a:t>
            </a:r>
            <a:r>
              <a:rPr lang="en-US" dirty="0" err="1"/>
              <a:t>trfSat</a:t>
            </a:r>
            <a:r>
              <a:rPr lang="en-US" dirty="0"/>
              <a:t> curve before radiation has much higher ON/OFF ratio).</a:t>
            </a:r>
          </a:p>
          <a:p>
            <a:r>
              <a:rPr lang="en-US" dirty="0"/>
              <a:t>When the radiation is ON, “negative peaks” are present.</a:t>
            </a:r>
            <a:endParaRPr lang="ru-RU" dirty="0"/>
          </a:p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96AE7E-5B1D-F5B2-7AF1-849F5CFEA4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-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4B2D72E-B792-10E4-2C26-A0E9DC7AAD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854279"/>
              </p:ext>
            </p:extLst>
          </p:nvPr>
        </p:nvGraphicFramePr>
        <p:xfrm>
          <a:off x="405102" y="662781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5102" y="662781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1B218E1-1502-A99A-1B1D-03F9430E8A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518454"/>
              </p:ext>
            </p:extLst>
          </p:nvPr>
        </p:nvGraphicFramePr>
        <p:xfrm>
          <a:off x="3771756" y="342900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71756" y="342900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4811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90639-7D79-F616-F169-DAD75FE01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Sample24_device10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78C80-B7FA-FF2C-65F8-6BFD29B724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transfer characteristics slightly differ before the X-ray measurements.</a:t>
            </a:r>
          </a:p>
          <a:p>
            <a:r>
              <a:rPr lang="en-US" dirty="0"/>
              <a:t>When the radiation is ON, “negative peaks” are present.</a:t>
            </a:r>
            <a:endParaRPr lang="ru-RU" dirty="0"/>
          </a:p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02815F-9CD9-EAC0-1817-1E6FCD165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-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FFC7640-F0A1-E90D-D959-0F9CD07478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049984"/>
              </p:ext>
            </p:extLst>
          </p:nvPr>
        </p:nvGraphicFramePr>
        <p:xfrm>
          <a:off x="3761366" y="2736056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61366" y="2736056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82E4937-3EF6-5BBB-8BF5-2E56FF9C48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0405986"/>
              </p:ext>
            </p:extLst>
          </p:nvPr>
        </p:nvGraphicFramePr>
        <p:xfrm>
          <a:off x="278132" y="645246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8132" y="645246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4232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E175-F198-E6C6-231D-8AA884809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Sample24_device11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B1E27-70D3-F779-91FD-51083D788D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transfer characteristics slightly differ before the X-ray measurements.</a:t>
            </a:r>
          </a:p>
          <a:p>
            <a:r>
              <a:rPr lang="en-US" dirty="0"/>
              <a:t>When the radiation is ON, “negative peaks” are present. For this device, I tried different </a:t>
            </a:r>
            <a:r>
              <a:rPr lang="en-US" dirty="0" err="1"/>
              <a:t>VGate</a:t>
            </a:r>
            <a:r>
              <a:rPr lang="en-US" dirty="0"/>
              <a:t> to check if “negative peaks” appear at specific </a:t>
            </a:r>
            <a:r>
              <a:rPr lang="en-US" dirty="0" err="1"/>
              <a:t>VGate</a:t>
            </a:r>
            <a:r>
              <a:rPr lang="en-US" dirty="0"/>
              <a:t> or for any of its value.</a:t>
            </a:r>
            <a:endParaRPr lang="ru-RU" dirty="0"/>
          </a:p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F31CD-8B5C-CD98-16E8-3806394FA1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-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0448550-E8FB-DF66-959C-6BB08AF89A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349077"/>
              </p:ext>
            </p:extLst>
          </p:nvPr>
        </p:nvGraphicFramePr>
        <p:xfrm>
          <a:off x="-36544" y="49986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6544" y="49986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B0F04E3-6589-DABB-F66B-541C872D4B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193575"/>
              </p:ext>
            </p:extLst>
          </p:nvPr>
        </p:nvGraphicFramePr>
        <p:xfrm>
          <a:off x="3884582" y="66278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84582" y="66278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36EB9D1-534F-B488-099F-5DF1740573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056049"/>
              </p:ext>
            </p:extLst>
          </p:nvPr>
        </p:nvGraphicFramePr>
        <p:xfrm>
          <a:off x="3884581" y="3663155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4581" y="3663155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ABA8173-A5ED-5E49-FAFA-0C4D75745A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5822824"/>
              </p:ext>
            </p:extLst>
          </p:nvPr>
        </p:nvGraphicFramePr>
        <p:xfrm>
          <a:off x="0" y="3663154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3663154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2672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862A4-05B4-3661-31C8-70259E5EC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/>
              <a:t>Main results:</a:t>
            </a:r>
            <a:endParaRPr lang="ru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00CF0-AB9F-A67D-F980-9AD18EFD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2780"/>
            <a:ext cx="10515600" cy="6195219"/>
          </a:xfrm>
        </p:spPr>
        <p:txBody>
          <a:bodyPr/>
          <a:lstStyle/>
          <a:p>
            <a:r>
              <a:rPr lang="en-US" dirty="0"/>
              <a:t>Almost all the samples show (to certain extent for each sample) the anomalous effect of decreasing |</a:t>
            </a:r>
            <a:r>
              <a:rPr lang="en-US" dirty="0" err="1"/>
              <a:t>IDrain</a:t>
            </a:r>
            <a:r>
              <a:rPr lang="en-US" dirty="0"/>
              <a:t>| after some time at active radiation. Such effect was called the “decreasing peaks”. The most relatively weakly manifested “decreasing peaks” occur in the 17:3 ratio samples.</a:t>
            </a:r>
          </a:p>
          <a:p>
            <a:r>
              <a:rPr lang="en-US" dirty="0"/>
              <a:t>The effect is more evident for the ratio 9:1, some devices show total decrease of |</a:t>
            </a:r>
            <a:r>
              <a:rPr lang="en-US" dirty="0" err="1"/>
              <a:t>IDrain</a:t>
            </a:r>
            <a:r>
              <a:rPr lang="en-US" dirty="0"/>
              <a:t>| at active radiation. This effect was called as “negative peaks”.</a:t>
            </a:r>
          </a:p>
          <a:p>
            <a:r>
              <a:rPr lang="en-US" dirty="0"/>
              <a:t>For the 19:1 and 39:1 all the samples expose the “negative peaks”, therefore, it was not possible to calculate their sensitivity.</a:t>
            </a:r>
          </a:p>
          <a:p>
            <a:r>
              <a:rPr lang="en-US" dirty="0"/>
              <a:t>The average sensitivity per area for different ratios is:</a:t>
            </a:r>
          </a:p>
          <a:p>
            <a:pPr lvl="3"/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3.4</a:t>
            </a:r>
            <a:r>
              <a:rPr lang="ru-RU" sz="2000" dirty="0"/>
              <a:t>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± 1.3) * 10</a:t>
            </a:r>
            <a:r>
              <a:rPr lang="en-US" sz="2000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</a:rPr>
              <a:t>uC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/(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</a:rPr>
              <a:t>Gy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*cm</a:t>
            </a:r>
            <a:r>
              <a:rPr lang="en-US" sz="2000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) for the 17:3 ratio</a:t>
            </a:r>
          </a:p>
          <a:p>
            <a:pPr lvl="3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(2.7 ± 0.8) * 10</a:t>
            </a:r>
            <a:r>
              <a:rPr lang="en-US" sz="2000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</a:rPr>
              <a:t>uC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/(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</a:rPr>
              <a:t>Gy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*cm</a:t>
            </a:r>
            <a:r>
              <a:rPr lang="en-US" sz="2000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) for the 9:1 ratio</a:t>
            </a:r>
            <a:endParaRPr lang="en-US" sz="2000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48937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1DCE7-C825-DC55-4E37-115EBED18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/>
              <a:t>Sensitivity per Area comparison:</a:t>
            </a:r>
            <a:endParaRPr lang="ru-RU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93E6B3C-7AEF-9B3C-D507-58C6672BBE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3202764"/>
              </p:ext>
            </p:extLst>
          </p:nvPr>
        </p:nvGraphicFramePr>
        <p:xfrm>
          <a:off x="0" y="1573933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573933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65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D8209-0893-7638-B4AC-512F8CBD9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(Ratios 19:1 and 39:1)</a:t>
            </a:r>
            <a:endParaRPr lang="ru-RU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4E87F4A-E77D-5396-A166-E9A3D108C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517649"/>
              </p:ext>
            </p:extLst>
          </p:nvPr>
        </p:nvGraphicFramePr>
        <p:xfrm>
          <a:off x="87115" y="1325563"/>
          <a:ext cx="11903997" cy="5566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876">
                  <a:extLst>
                    <a:ext uri="{9D8B030D-6E8A-4147-A177-3AD203B41FA5}">
                      <a16:colId xmlns:a16="http://schemas.microsoft.com/office/drawing/2014/main" val="3013330715"/>
                    </a:ext>
                  </a:extLst>
                </a:gridCol>
                <a:gridCol w="1548245">
                  <a:extLst>
                    <a:ext uri="{9D8B030D-6E8A-4147-A177-3AD203B41FA5}">
                      <a16:colId xmlns:a16="http://schemas.microsoft.com/office/drawing/2014/main" val="4119605284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228863625"/>
                    </a:ext>
                  </a:extLst>
                </a:gridCol>
                <a:gridCol w="1548246">
                  <a:extLst>
                    <a:ext uri="{9D8B030D-6E8A-4147-A177-3AD203B41FA5}">
                      <a16:colId xmlns:a16="http://schemas.microsoft.com/office/drawing/2014/main" val="3815155093"/>
                    </a:ext>
                  </a:extLst>
                </a:gridCol>
                <a:gridCol w="1704109">
                  <a:extLst>
                    <a:ext uri="{9D8B030D-6E8A-4147-A177-3AD203B41FA5}">
                      <a16:colId xmlns:a16="http://schemas.microsoft.com/office/drawing/2014/main" val="1763330181"/>
                    </a:ext>
                  </a:extLst>
                </a:gridCol>
                <a:gridCol w="1537854">
                  <a:extLst>
                    <a:ext uri="{9D8B030D-6E8A-4147-A177-3AD203B41FA5}">
                      <a16:colId xmlns:a16="http://schemas.microsoft.com/office/drawing/2014/main" val="857023339"/>
                    </a:ext>
                  </a:extLst>
                </a:gridCol>
                <a:gridCol w="2784767">
                  <a:extLst>
                    <a:ext uri="{9D8B030D-6E8A-4147-A177-3AD203B41FA5}">
                      <a16:colId xmlns:a16="http://schemas.microsoft.com/office/drawing/2014/main" val="1922527306"/>
                    </a:ext>
                  </a:extLst>
                </a:gridCol>
              </a:tblGrid>
              <a:tr h="6900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TMTES:PS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Sample_device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ON/OFF (#*10^3)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SS (V/</a:t>
                      </a:r>
                      <a:r>
                        <a:rPr lang="en-US" sz="1400" dirty="0" err="1"/>
                        <a:t>ec</a:t>
                      </a:r>
                      <a:r>
                        <a:rPr lang="en-US" sz="1400" dirty="0"/>
                        <a:t>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Vth (V)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mu (cm^2/(V*s))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Sensitivity/Area (10^3*</a:t>
                      </a:r>
                      <a:r>
                        <a:rPr lang="en-US" sz="1400" dirty="0" err="1"/>
                        <a:t>uC</a:t>
                      </a:r>
                      <a:r>
                        <a:rPr lang="en-US" sz="1400" dirty="0"/>
                        <a:t>/(</a:t>
                      </a:r>
                      <a:r>
                        <a:rPr lang="en-US" sz="1400" dirty="0" err="1"/>
                        <a:t>Gy</a:t>
                      </a:r>
                      <a:r>
                        <a:rPr lang="en-US" sz="1400" dirty="0"/>
                        <a:t>*cm^2))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734399"/>
                  </a:ext>
                </a:extLst>
              </a:tr>
              <a:tr h="3027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19:1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S17_d00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22.32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2.05±0.06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5.83±0.11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0.331±0.014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Negstive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peaks)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65722416"/>
                  </a:ext>
                </a:extLst>
              </a:tr>
              <a:tr h="302728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S17_d01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2.03±0.05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5.27±0.12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0.388±0.013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Negstive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peaks)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57254925"/>
                  </a:ext>
                </a:extLst>
              </a:tr>
              <a:tr h="302728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S17_d10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2.441±0.006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5.88±0.09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0.376±0.001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Negstive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peaks)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83708720"/>
                  </a:ext>
                </a:extLst>
              </a:tr>
              <a:tr h="302728"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S17_d11</a:t>
                      </a:r>
                      <a:endParaRPr lang="ru-RU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10.39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2.49±0.080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6.01±0.12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0.340±0.012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Negstive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peaks)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586821"/>
                  </a:ext>
                </a:extLst>
              </a:tr>
              <a:tr h="302728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S18_d00</a:t>
                      </a:r>
                      <a:endParaRPr lang="ru-RU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98.24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1.32±0.05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5.62±0.11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0.456±0.03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Negstive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peaks)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65466112"/>
                  </a:ext>
                </a:extLst>
              </a:tr>
              <a:tr h="302104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S18_d01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51.79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1.56±0.05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5.50±0.11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0.471±0.02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Negstive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peaks)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16518862"/>
                  </a:ext>
                </a:extLst>
              </a:tr>
              <a:tr h="302728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S18_d10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2.00±0.07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6.16±0.12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0.412±0.017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Negstive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peaks)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69803516"/>
                  </a:ext>
                </a:extLst>
              </a:tr>
              <a:tr h="302728"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S18_d11</a:t>
                      </a:r>
                      <a:endParaRPr lang="ru-RU" sz="14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data</a:t>
                      </a:r>
                    </a:p>
                  </a:txBody>
                  <a:tcPr marL="7620" marR="7620" marT="762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data</a:t>
                      </a:r>
                    </a:p>
                  </a:txBody>
                  <a:tcPr marL="7620" marR="7620" marT="762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data</a:t>
                      </a:r>
                    </a:p>
                  </a:txBody>
                  <a:tcPr marL="7620" marR="7620" marT="762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data</a:t>
                      </a:r>
                    </a:p>
                  </a:txBody>
                  <a:tcPr marL="7620" marR="7620" marT="762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Negstive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peaks)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764561"/>
                  </a:ext>
                </a:extLst>
              </a:tr>
              <a:tr h="3027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39:1</a:t>
                      </a:r>
                      <a:endParaRPr lang="ru-RU" sz="14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S23_d00</a:t>
                      </a:r>
                      <a:endParaRPr lang="ru-RU" sz="14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4.71</a:t>
                      </a: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3.19±0.02</a:t>
                      </a: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8.43±0.14</a:t>
                      </a: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0.315±0.002</a:t>
                      </a: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Negstive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peaks)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38285557"/>
                  </a:ext>
                </a:extLst>
              </a:tr>
              <a:tr h="302104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S23_d01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3.39±0.04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8.95±0.15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0.305±0.003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Negstive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peaks)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20951658"/>
                  </a:ext>
                </a:extLst>
              </a:tr>
              <a:tr h="302728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S23_d10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2.525±0.019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8.57±0.09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0.279±0.003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Negstive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peaks)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95564035"/>
                  </a:ext>
                </a:extLst>
              </a:tr>
              <a:tr h="302728"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S23_d11</a:t>
                      </a:r>
                      <a:endParaRPr lang="ru-RU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24.25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3.05±0.05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8.55±0.13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0.286±0.005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Negstive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peaks)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2327848"/>
                  </a:ext>
                </a:extLst>
              </a:tr>
              <a:tr h="302728"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S24_d00</a:t>
                      </a:r>
                      <a:endParaRPr lang="ru-RU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6.65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3.22±0.03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11.82±0.11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0.230±0.003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Negstive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peaks)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42337580"/>
                  </a:ext>
                </a:extLst>
              </a:tr>
              <a:tr h="302728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S24_d01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3.76±0.06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14.12±0.17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0.000180±0.004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Negstive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peaks)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6895745"/>
                  </a:ext>
                </a:extLst>
              </a:tr>
              <a:tr h="302728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S24_d10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4.76±0.05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16.40±0.09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0.1609±0.002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Negstive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peaks)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68894022"/>
                  </a:ext>
                </a:extLst>
              </a:tr>
              <a:tr h="302728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S24_d11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3.69±0.04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12.82±0.10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0.195±0.003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Negstive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peaks)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6003429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FA6B84A-8B65-4CA9-BDEA-73D4DA6763F0}"/>
              </a:ext>
            </a:extLst>
          </p:cNvPr>
          <p:cNvSpPr txBox="1"/>
          <p:nvPr/>
        </p:nvSpPr>
        <p:spPr>
          <a:xfrm>
            <a:off x="-1" y="368157"/>
            <a:ext cx="121048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Common features: 	</a:t>
            </a:r>
            <a:r>
              <a:rPr lang="en-US" dirty="0"/>
              <a:t>•</a:t>
            </a:r>
            <a:r>
              <a:rPr lang="en-US" b="1" dirty="0"/>
              <a:t> </a:t>
            </a:r>
            <a:r>
              <a:rPr lang="en-US" dirty="0"/>
              <a:t>W = 2500 um		• Thickness of SiO2 insulator layer = 200 nm	• No encapsulation</a:t>
            </a:r>
          </a:p>
          <a:p>
            <a:r>
              <a:rPr lang="en-US" dirty="0"/>
              <a:t>		• L = 25 um	 	• Capacitance per unit area Ci = 17.3 </a:t>
            </a:r>
            <a:r>
              <a:rPr lang="en-US" dirty="0" err="1"/>
              <a:t>nF</a:t>
            </a:r>
            <a:r>
              <a:rPr lang="en-US" dirty="0"/>
              <a:t>/cm^2	</a:t>
            </a:r>
          </a:p>
          <a:p>
            <a:r>
              <a:rPr lang="en-US" dirty="0"/>
              <a:t>		• Pixel area = 0.00425 cm^2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151263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397EF-CB65-A465-88DF-98FE9C6D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Ratio 17:3</a:t>
            </a:r>
            <a:endParaRPr lang="ru-RU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45E6C6-3FD6-FBD4-1556-433058636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Sample5_device00</a:t>
            </a:r>
          </a:p>
          <a:p>
            <a:r>
              <a:rPr lang="en-US" dirty="0"/>
              <a:t>Sample5_device01</a:t>
            </a:r>
          </a:p>
          <a:p>
            <a:r>
              <a:rPr lang="en-US" dirty="0"/>
              <a:t>Sample5_device10</a:t>
            </a:r>
          </a:p>
          <a:p>
            <a:r>
              <a:rPr lang="en-US" dirty="0"/>
              <a:t>Sample5_device11</a:t>
            </a:r>
          </a:p>
          <a:p>
            <a:endParaRPr lang="en-US" dirty="0"/>
          </a:p>
          <a:p>
            <a:r>
              <a:rPr lang="en-US" dirty="0"/>
              <a:t>Sample6_device00</a:t>
            </a:r>
          </a:p>
          <a:p>
            <a:r>
              <a:rPr lang="en-US" dirty="0"/>
              <a:t>Sample6_device01</a:t>
            </a:r>
          </a:p>
          <a:p>
            <a:r>
              <a:rPr lang="en-US" dirty="0"/>
              <a:t>Sample6_device10</a:t>
            </a:r>
          </a:p>
          <a:p>
            <a:r>
              <a:rPr lang="en-US" dirty="0"/>
              <a:t>Sample6_device11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0574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EDA89-88DF-EFB8-2B8C-6FD5F8339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400" b="1" dirty="0"/>
              <a:t>Sample5_device00</a:t>
            </a:r>
            <a:endParaRPr lang="ru-RU" sz="2400" b="1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B6611D4-349E-A063-1E7B-A71DDD6D7D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dirty="0"/>
              <a:t>|</a:t>
            </a:r>
            <a:r>
              <a:rPr lang="en-US" dirty="0" err="1"/>
              <a:t>IDrain</a:t>
            </a:r>
            <a:r>
              <a:rPr lang="en-US" dirty="0"/>
              <a:t>| peaks look normal when radiation is ON.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916F93-85A5-BD24-C420-2E13726A8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3.3±0.7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9AB198D-431A-4A75-AB3A-A8CC5D635E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1647551"/>
              </p:ext>
            </p:extLst>
          </p:nvPr>
        </p:nvGraphicFramePr>
        <p:xfrm>
          <a:off x="3758458" y="262369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8458" y="262369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F582A756-1085-A94F-282C-53F2B898A1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5741649"/>
              </p:ext>
            </p:extLst>
          </p:nvPr>
        </p:nvGraphicFramePr>
        <p:xfrm>
          <a:off x="0" y="3429000"/>
          <a:ext cx="4705350" cy="360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3429000"/>
                        <a:ext cx="4705350" cy="360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F1B5C3A-8BCC-0951-97E9-2FE5E6DFFF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0268230"/>
              </p:ext>
            </p:extLst>
          </p:nvPr>
        </p:nvGraphicFramePr>
        <p:xfrm>
          <a:off x="-162668" y="262369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62668" y="262369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721E7B3-0626-114C-A2E9-185E8FCD7E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779" y="3197728"/>
            <a:ext cx="2966400" cy="185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E49F4C-5968-06E5-E0B1-477DFB53EC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779" y="4880400"/>
            <a:ext cx="2966400" cy="19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2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26C5AD-0E43-0A96-4A67-A62D034EE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Sample5_device01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03A174E-2DF0-64FC-567E-B54956B8BD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When radiation is ON, the |</a:t>
            </a:r>
            <a:r>
              <a:rPr lang="en-US" dirty="0" err="1"/>
              <a:t>IDrain</a:t>
            </a:r>
            <a:r>
              <a:rPr lang="en-US" dirty="0"/>
              <a:t>| starts to slightly decrease after reaching its highest value.</a:t>
            </a:r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9A3C2AA-D474-AE9E-3429-9BC2AAC68A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3.3±1.2</a:t>
            </a:r>
            <a:endParaRPr lang="ru-RU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C39C9D1-FE83-A1E5-FB27-C90FE47BC5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124553"/>
              </p:ext>
            </p:extLst>
          </p:nvPr>
        </p:nvGraphicFramePr>
        <p:xfrm>
          <a:off x="3758458" y="2427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8458" y="2427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DEFA387-5141-79B9-4C12-C7BEA90F01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595096"/>
              </p:ext>
            </p:extLst>
          </p:nvPr>
        </p:nvGraphicFramePr>
        <p:xfrm>
          <a:off x="0" y="3429000"/>
          <a:ext cx="4704762" cy="36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3429000"/>
                        <a:ext cx="4704762" cy="36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D3818B1-9458-5F8E-3A6A-4562BC8D16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4425219"/>
              </p:ext>
            </p:extLst>
          </p:nvPr>
        </p:nvGraphicFramePr>
        <p:xfrm>
          <a:off x="-154109" y="2427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54109" y="2427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A88E50B-02E0-0DF1-6C05-729AD02F2E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920" y="3198056"/>
            <a:ext cx="2972160" cy="185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E7A344-330C-3F1F-768D-F4782AAAEF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920" y="4880400"/>
            <a:ext cx="2966400" cy="19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38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D44F5-86CA-0199-F00B-4F24F4DE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Sample5_device10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CDD257-DC4D-BF98-E6FE-A2EA91A518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transfer characteristics slightly change before and after the X-ray measurements.</a:t>
            </a:r>
          </a:p>
          <a:p>
            <a:r>
              <a:rPr lang="en-US" dirty="0"/>
              <a:t>When radiation is ON, the |</a:t>
            </a:r>
            <a:r>
              <a:rPr lang="en-US" dirty="0" err="1"/>
              <a:t>IDrain</a:t>
            </a:r>
            <a:r>
              <a:rPr lang="en-US" dirty="0"/>
              <a:t>| starts to decrease after reaching its highest value.</a:t>
            </a:r>
            <a:endParaRPr lang="ru-RU" dirty="0"/>
          </a:p>
          <a:p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518B52-1144-9679-7D88-C238A64E7E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3.0±0.2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C998304-F5A3-F1FA-BF4D-69693E0801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270549"/>
              </p:ext>
            </p:extLst>
          </p:nvPr>
        </p:nvGraphicFramePr>
        <p:xfrm>
          <a:off x="3723431" y="27925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23431" y="27925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A965B4B-C29D-7674-CC5F-F4B2D4A353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887971"/>
              </p:ext>
            </p:extLst>
          </p:nvPr>
        </p:nvGraphicFramePr>
        <p:xfrm>
          <a:off x="-2" y="3429000"/>
          <a:ext cx="4704762" cy="36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" y="3429000"/>
                        <a:ext cx="4704762" cy="36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9B8FA09-A5CB-93B5-1DA7-01792120B3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889544"/>
              </p:ext>
            </p:extLst>
          </p:nvPr>
        </p:nvGraphicFramePr>
        <p:xfrm>
          <a:off x="-1" y="288627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" y="288627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C10C32AE-3109-E406-016B-6A87311A41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760" y="3234625"/>
            <a:ext cx="2966400" cy="1854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64DA69-EC59-C71F-E603-07D61DBCF1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760" y="4891430"/>
            <a:ext cx="2966400" cy="19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22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6486</TotalTime>
  <Words>2131</Words>
  <Application>Microsoft Office PowerPoint</Application>
  <PresentationFormat>Widescreen</PresentationFormat>
  <Paragraphs>403</Paragraphs>
  <Slides>45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Custom Design</vt:lpstr>
      <vt:lpstr>Graph</vt:lpstr>
      <vt:lpstr>Report on Electrical Characterisation of Thin Film Transistors based on Organic Semiconductor TMTES:PS under X-ray radiation</vt:lpstr>
      <vt:lpstr>Experimental setup</vt:lpstr>
      <vt:lpstr>Calibration Plot</vt:lpstr>
      <vt:lpstr>Table (Ratios 17:3 and 9:1)</vt:lpstr>
      <vt:lpstr>Table (Ratios 19:1 and 39:1)</vt:lpstr>
      <vt:lpstr>Ratio 17:3</vt:lpstr>
      <vt:lpstr>Sample5_device00</vt:lpstr>
      <vt:lpstr>Sample5_device01</vt:lpstr>
      <vt:lpstr>Sample5_device10</vt:lpstr>
      <vt:lpstr>Sample5_device11</vt:lpstr>
      <vt:lpstr>Sample6_device00</vt:lpstr>
      <vt:lpstr>Sample6_device01</vt:lpstr>
      <vt:lpstr>Sample6_devie10</vt:lpstr>
      <vt:lpstr>Sample6_device11</vt:lpstr>
      <vt:lpstr>Ratio 9:1</vt:lpstr>
      <vt:lpstr>Sample11_device00</vt:lpstr>
      <vt:lpstr>Sample11_device01</vt:lpstr>
      <vt:lpstr>Sample11_device10</vt:lpstr>
      <vt:lpstr>Sample11_device11</vt:lpstr>
      <vt:lpstr>Sample12_device00</vt:lpstr>
      <vt:lpstr>Sample12_device01</vt:lpstr>
      <vt:lpstr>Sample12_device10</vt:lpstr>
      <vt:lpstr>Sample12_device11</vt:lpstr>
      <vt:lpstr>Sample12_device11</vt:lpstr>
      <vt:lpstr>Ratio 19:1</vt:lpstr>
      <vt:lpstr>Sample17_device00</vt:lpstr>
      <vt:lpstr>Sample17_device00</vt:lpstr>
      <vt:lpstr>Sample17_device01</vt:lpstr>
      <vt:lpstr>Sample17_device10</vt:lpstr>
      <vt:lpstr>Sample17_device11</vt:lpstr>
      <vt:lpstr>Sample18_device00</vt:lpstr>
      <vt:lpstr>Sample18_device01 </vt:lpstr>
      <vt:lpstr>Sample18_device10</vt:lpstr>
      <vt:lpstr>Sample18_device11</vt:lpstr>
      <vt:lpstr>Ratio 39:1</vt:lpstr>
      <vt:lpstr>Sample23_device00</vt:lpstr>
      <vt:lpstr>Sample23_device01</vt:lpstr>
      <vt:lpstr>Sample23_device10</vt:lpstr>
      <vt:lpstr>Sample23_device11</vt:lpstr>
      <vt:lpstr>Sample24_device00</vt:lpstr>
      <vt:lpstr>Sample24_device01</vt:lpstr>
      <vt:lpstr>Sample24_device10</vt:lpstr>
      <vt:lpstr>Sample24_device11</vt:lpstr>
      <vt:lpstr>Main results:</vt:lpstr>
      <vt:lpstr>Sensitivity per Area comparison: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on Electrical Characterisation of Barcelona Samples under X-ray radiation</dc:title>
  <dc:creator>Mikhail Bandurist</dc:creator>
  <cp:lastModifiedBy>Mikhail Bandurist</cp:lastModifiedBy>
  <cp:revision>30</cp:revision>
  <dcterms:created xsi:type="dcterms:W3CDTF">2024-01-24T14:39:37Z</dcterms:created>
  <dcterms:modified xsi:type="dcterms:W3CDTF">2024-01-29T12:11:19Z</dcterms:modified>
</cp:coreProperties>
</file>